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handoutMasterIdLst>
    <p:handoutMasterId r:id="rId26"/>
  </p:handoutMasterIdLst>
  <p:sldIdLst>
    <p:sldId id="258" r:id="rId2"/>
    <p:sldId id="260" r:id="rId3"/>
    <p:sldId id="262" r:id="rId4"/>
    <p:sldId id="263" r:id="rId5"/>
    <p:sldId id="280" r:id="rId6"/>
    <p:sldId id="264" r:id="rId7"/>
    <p:sldId id="282" r:id="rId8"/>
    <p:sldId id="265" r:id="rId9"/>
    <p:sldId id="270" r:id="rId10"/>
    <p:sldId id="266" r:id="rId11"/>
    <p:sldId id="268" r:id="rId12"/>
    <p:sldId id="269" r:id="rId13"/>
    <p:sldId id="287" r:id="rId14"/>
    <p:sldId id="288" r:id="rId15"/>
    <p:sldId id="292" r:id="rId16"/>
    <p:sldId id="293" r:id="rId17"/>
    <p:sldId id="294" r:id="rId18"/>
    <p:sldId id="295" r:id="rId19"/>
    <p:sldId id="289" r:id="rId20"/>
    <p:sldId id="290" r:id="rId21"/>
    <p:sldId id="291" r:id="rId22"/>
    <p:sldId id="285" r:id="rId23"/>
    <p:sldId id="28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37CA4D-75DF-484F-B244-7BA9F4D79BDC}" v="11" dt="2025-03-18T16:03:12.8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varScale="1">
        <p:scale>
          <a:sx n="82" d="100"/>
          <a:sy n="82" d="100"/>
        </p:scale>
        <p:origin x="874" y="72"/>
      </p:cViewPr>
      <p:guideLst/>
    </p:cSldViewPr>
  </p:slideViewPr>
  <p:notesTextViewPr>
    <p:cViewPr>
      <p:scale>
        <a:sx n="1" d="1"/>
        <a:sy n="1" d="1"/>
      </p:scale>
      <p:origin x="0" y="0"/>
    </p:cViewPr>
  </p:notesTextViewPr>
  <p:notesViewPr>
    <p:cSldViewPr snapToGrid="0">
      <p:cViewPr varScale="1">
        <p:scale>
          <a:sx n="57" d="100"/>
          <a:sy n="57" d="100"/>
        </p:scale>
        <p:origin x="283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9199655-05E8-4463-9482-2D23FD405AF3}" type="datetimeFigureOut">
              <a:rPr lang="en-IN" smtClean="0"/>
              <a:t>18-03-2025</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C9CC48-2212-46F0-B96C-6F8104E82434}" type="slidenum">
              <a:rPr lang="en-IN" smtClean="0"/>
              <a:t>‹#›</a:t>
            </a:fld>
            <a:endParaRPr lang="en-I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3851868"/>
          </a:xfrm>
          <a:prstGeom prst="rect">
            <a:avLst/>
          </a:prstGeom>
        </p:spPr>
      </p:pic>
    </p:spTree>
    <p:extLst>
      <p:ext uri="{BB962C8B-B14F-4D97-AF65-F5344CB8AC3E}">
        <p14:creationId xmlns:p14="http://schemas.microsoft.com/office/powerpoint/2010/main" val="12714582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DE0E28-087F-4BBF-B8BC-055CB0BBD464}" type="datetimeFigureOut">
              <a:rPr lang="en-IN" smtClean="0"/>
              <a:t>18-03-2025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E3DF0-35B4-40E5-AC91-1A2000F81275}" type="slidenum">
              <a:rPr lang="en-IN" smtClean="0"/>
              <a:t>‹#›</a:t>
            </a:fld>
            <a:endParaRPr lang="en-IN"/>
          </a:p>
        </p:txBody>
      </p:sp>
    </p:spTree>
    <p:extLst>
      <p:ext uri="{BB962C8B-B14F-4D97-AF65-F5344CB8AC3E}">
        <p14:creationId xmlns:p14="http://schemas.microsoft.com/office/powerpoint/2010/main" val="260551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A65E3DF0-35B4-40E5-AC91-1A2000F81275}" type="slidenum">
              <a:rPr lang="en-IN" smtClean="0"/>
              <a:t>1</a:t>
            </a:fld>
            <a:endParaRPr lang="en-IN"/>
          </a:p>
        </p:txBody>
      </p:sp>
    </p:spTree>
    <p:extLst>
      <p:ext uri="{BB962C8B-B14F-4D97-AF65-F5344CB8AC3E}">
        <p14:creationId xmlns:p14="http://schemas.microsoft.com/office/powerpoint/2010/main" val="1697383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15E58F0A-825B-43EC-9CD7-118F126DA1B6}" type="datetime1">
              <a:rPr lang="en-IN" smtClean="0"/>
              <a:t>18-03-2025</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2316521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9F6D04C-3771-42DE-9B65-7B6404FB4859}" type="datetime1">
              <a:rPr lang="en-IN" smtClean="0"/>
              <a:t>18-03-2025</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394357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6B51216-7DD8-4439-BE7B-781B8BCB2E48}" type="datetime1">
              <a:rPr lang="en-IN" smtClean="0"/>
              <a:t>18-03-2025</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1839206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IN"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7802064" cy="4382112"/>
          </a:xfrm>
          <a:prstGeom prst="rect">
            <a:avLst/>
          </a:prstGeom>
        </p:spPr>
      </p:pic>
    </p:spTree>
    <p:extLst>
      <p:ext uri="{BB962C8B-B14F-4D97-AF65-F5344CB8AC3E}">
        <p14:creationId xmlns:p14="http://schemas.microsoft.com/office/powerpoint/2010/main" val="2262376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2EF212-5EE0-4AA8-AA52-1AD4716B5520}" type="datetime1">
              <a:rPr lang="en-IN" smtClean="0"/>
              <a:t>18-03-2025</a:t>
            </a:fld>
            <a:endParaRPr lang="en-IN"/>
          </a:p>
        </p:txBody>
      </p:sp>
      <p:sp>
        <p:nvSpPr>
          <p:cNvPr id="5" name="Footer Placeholder 4"/>
          <p:cNvSpPr>
            <a:spLocks noGrp="1"/>
          </p:cNvSpPr>
          <p:nvPr>
            <p:ph type="ftr" sz="quarter" idx="11"/>
          </p:nvPr>
        </p:nvSpPr>
        <p:spPr/>
        <p:txBody>
          <a:bodyPr/>
          <a:lstStyle/>
          <a:p>
            <a:r>
              <a:rPr lang="en-US"/>
              <a:t>Review No.         Batch No.           Department of CSE</a:t>
            </a:r>
            <a:endParaRPr lang="en-IN"/>
          </a:p>
        </p:txBody>
      </p:sp>
      <p:sp>
        <p:nvSpPr>
          <p:cNvPr id="6" name="Slide Number Placeholder 5"/>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132791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D477AD5-9516-4803-9B8F-64EFE6B04E97}" type="datetime1">
              <a:rPr lang="en-IN" smtClean="0"/>
              <a:t>18-03-2025</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402758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FEC19F5-3ACF-4602-91F2-584ADA347226}" type="datetime1">
              <a:rPr lang="en-IN" smtClean="0"/>
              <a:t>18-03-2025</a:t>
            </a:fld>
            <a:endParaRPr lang="en-IN"/>
          </a:p>
        </p:txBody>
      </p:sp>
      <p:sp>
        <p:nvSpPr>
          <p:cNvPr id="8" name="Footer Placeholder 7"/>
          <p:cNvSpPr>
            <a:spLocks noGrp="1"/>
          </p:cNvSpPr>
          <p:nvPr>
            <p:ph type="ftr" sz="quarter" idx="11"/>
          </p:nvPr>
        </p:nvSpPr>
        <p:spPr/>
        <p:txBody>
          <a:bodyPr/>
          <a:lstStyle/>
          <a:p>
            <a:r>
              <a:rPr lang="en-US"/>
              <a:t>Review No.         Batch No.           Department of CSE</a:t>
            </a:r>
            <a:endParaRPr lang="en-IN"/>
          </a:p>
        </p:txBody>
      </p:sp>
      <p:sp>
        <p:nvSpPr>
          <p:cNvPr id="9" name="Slide Number Placeholder 8"/>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8592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F932DEC-E61F-415A-BB11-622ACF22FA82}" type="datetime1">
              <a:rPr lang="en-IN" smtClean="0"/>
              <a:t>18-03-2025</a:t>
            </a:fld>
            <a:endParaRPr lang="en-IN"/>
          </a:p>
        </p:txBody>
      </p:sp>
      <p:sp>
        <p:nvSpPr>
          <p:cNvPr id="4" name="Footer Placeholder 3"/>
          <p:cNvSpPr>
            <a:spLocks noGrp="1"/>
          </p:cNvSpPr>
          <p:nvPr>
            <p:ph type="ftr" sz="quarter" idx="11"/>
          </p:nvPr>
        </p:nvSpPr>
        <p:spPr/>
        <p:txBody>
          <a:bodyPr/>
          <a:lstStyle/>
          <a:p>
            <a:r>
              <a:rPr lang="en-US"/>
              <a:t>Review No.         Batch No.           Department of CSE</a:t>
            </a:r>
            <a:endParaRPr lang="en-IN"/>
          </a:p>
        </p:txBody>
      </p:sp>
      <p:sp>
        <p:nvSpPr>
          <p:cNvPr id="5" name="Slide Number Placeholder 4"/>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2826415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96EEC6-0141-45B7-8835-252B848F88BA}" type="datetime1">
              <a:rPr lang="en-IN" smtClean="0"/>
              <a:t>18-03-2025</a:t>
            </a:fld>
            <a:endParaRPr lang="en-IN"/>
          </a:p>
        </p:txBody>
      </p:sp>
      <p:sp>
        <p:nvSpPr>
          <p:cNvPr id="3" name="Footer Placeholder 2"/>
          <p:cNvSpPr>
            <a:spLocks noGrp="1"/>
          </p:cNvSpPr>
          <p:nvPr>
            <p:ph type="ftr" sz="quarter" idx="11"/>
          </p:nvPr>
        </p:nvSpPr>
        <p:spPr/>
        <p:txBody>
          <a:bodyPr/>
          <a:lstStyle/>
          <a:p>
            <a:r>
              <a:rPr lang="en-US"/>
              <a:t>Review No.         Batch No.           Department of CSE</a:t>
            </a:r>
            <a:endParaRPr lang="en-IN"/>
          </a:p>
        </p:txBody>
      </p:sp>
      <p:sp>
        <p:nvSpPr>
          <p:cNvPr id="4" name="Slide Number Placeholder 3"/>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459629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53116E-6FF0-4C6D-8DFD-00263320DEBD}" type="datetime1">
              <a:rPr lang="en-IN" smtClean="0"/>
              <a:t>18-03-2025</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681320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B6E4B8-84AF-4AF2-B62C-BFAB3810F0B1}" type="datetime1">
              <a:rPr lang="en-IN" smtClean="0"/>
              <a:t>18-03-2025</a:t>
            </a:fld>
            <a:endParaRPr lang="en-IN"/>
          </a:p>
        </p:txBody>
      </p:sp>
      <p:sp>
        <p:nvSpPr>
          <p:cNvPr id="6" name="Footer Placeholder 5"/>
          <p:cNvSpPr>
            <a:spLocks noGrp="1"/>
          </p:cNvSpPr>
          <p:nvPr>
            <p:ph type="ftr" sz="quarter" idx="11"/>
          </p:nvPr>
        </p:nvSpPr>
        <p:spPr/>
        <p:txBody>
          <a:bodyPr/>
          <a:lstStyle/>
          <a:p>
            <a:r>
              <a:rPr lang="en-US"/>
              <a:t>Review No.         Batch No.           Department of CSE</a:t>
            </a:r>
            <a:endParaRPr lang="en-IN"/>
          </a:p>
        </p:txBody>
      </p:sp>
      <p:sp>
        <p:nvSpPr>
          <p:cNvPr id="7" name="Slide Number Placeholder 6"/>
          <p:cNvSpPr>
            <a:spLocks noGrp="1"/>
          </p:cNvSpPr>
          <p:nvPr>
            <p:ph type="sldNum" sz="quarter" idx="12"/>
          </p:nvPr>
        </p:nvSpPr>
        <p:spPr/>
        <p:txBody>
          <a:bodyPr/>
          <a:lstStyle/>
          <a:p>
            <a:fld id="{65DCBD69-296B-4D7C-AF62-9B588FC78772}" type="slidenum">
              <a:rPr lang="en-IN" smtClean="0"/>
              <a:t>‹#›</a:t>
            </a:fld>
            <a:endParaRPr lang="en-IN"/>
          </a:p>
        </p:txBody>
      </p:sp>
    </p:spTree>
    <p:extLst>
      <p:ext uri="{BB962C8B-B14F-4D97-AF65-F5344CB8AC3E}">
        <p14:creationId xmlns:p14="http://schemas.microsoft.com/office/powerpoint/2010/main" val="3602278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797CF1-9FF6-48D4-89E7-B1B5528DDDD6}" type="datetime1">
              <a:rPr lang="en-IN" smtClean="0"/>
              <a:t>18-03-2025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Review No.         Batch No.           Department of CSE</a:t>
            </a:r>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CBD69-296B-4D7C-AF62-9B588FC78772}" type="slidenum">
              <a:rPr lang="en-IN" smtClean="0"/>
              <a:t>‹#›</a:t>
            </a:fld>
            <a:endParaRPr lang="en-IN"/>
          </a:p>
        </p:txBody>
      </p:sp>
    </p:spTree>
    <p:extLst>
      <p:ext uri="{BB962C8B-B14F-4D97-AF65-F5344CB8AC3E}">
        <p14:creationId xmlns:p14="http://schemas.microsoft.com/office/powerpoint/2010/main" val="4106517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7"/>
          <p:cNvSpPr txBox="1">
            <a:spLocks/>
          </p:cNvSpPr>
          <p:nvPr/>
        </p:nvSpPr>
        <p:spPr>
          <a:xfrm>
            <a:off x="1754154" y="705471"/>
            <a:ext cx="8915400" cy="375925"/>
          </a:xfrm>
          <a:prstGeom prst="roundRect">
            <a:avLst>
              <a:gd name="adj" fmla="val 16667"/>
            </a:avLst>
          </a:prstGeom>
          <a:ln w="25400" cap="flat" cmpd="sng" algn="ctr">
            <a:solidFill>
              <a:schemeClr val="bg1"/>
            </a:solidFill>
            <a:prstDash val="solid"/>
          </a:ln>
        </p:spPr>
        <p:style>
          <a:lnRef idx="2">
            <a:schemeClr val="accent1"/>
          </a:lnRef>
          <a:fillRef idx="1">
            <a:schemeClr val="lt1"/>
          </a:fillRef>
          <a:effectRef idx="0">
            <a:schemeClr val="accent1"/>
          </a:effectRef>
          <a:fontRef idx="minor">
            <a:schemeClr val="dk1"/>
          </a:fontRef>
        </p:style>
        <p:txBody>
          <a:bodyPr>
            <a:noAutofit/>
          </a:bodyPr>
          <a:lstStyle/>
          <a:p>
            <a:pPr lvl="0" algn="ctr">
              <a:spcBef>
                <a:spcPct val="20000"/>
              </a:spcBef>
              <a:defRPr/>
            </a:pPr>
            <a:r>
              <a:rPr lang="en-US" b="1" dirty="0">
                <a:latin typeface="Times New Roman" panose="02020603050405020304" pitchFamily="18" charset="0"/>
                <a:cs typeface="Times New Roman" pitchFamily="18" charset="0"/>
              </a:rPr>
              <a:t>Department of Computer Science and Engineering</a:t>
            </a:r>
          </a:p>
          <a:p>
            <a:pPr lvl="0" algn="ctr">
              <a:spcBef>
                <a:spcPct val="20000"/>
              </a:spcBef>
              <a:defRPr/>
            </a:pPr>
            <a:r>
              <a:rPr lang="en-US" sz="2400" dirty="0">
                <a:solidFill>
                  <a:srgbClr val="FF0000"/>
                </a:solidFill>
                <a:latin typeface="Times New Roman" panose="02020603050405020304" pitchFamily="18" charset="0"/>
                <a:cs typeface="Times New Roman" panose="02020603050405020304" pitchFamily="18" charset="0"/>
              </a:rPr>
              <a:t>Improving Passenger Experience: Predicting Airline Delays</a:t>
            </a:r>
          </a:p>
          <a:p>
            <a:pPr lvl="0" algn="ctr">
              <a:spcBef>
                <a:spcPct val="20000"/>
              </a:spcBef>
              <a:defRPr/>
            </a:pPr>
            <a:r>
              <a:rPr lang="en-US" sz="2400" dirty="0">
                <a:solidFill>
                  <a:srgbClr val="FF0000"/>
                </a:solidFill>
                <a:latin typeface="Times New Roman" panose="02020603050405020304" pitchFamily="18" charset="0"/>
                <a:cs typeface="Times New Roman" panose="02020603050405020304" pitchFamily="18" charset="0"/>
              </a:rPr>
              <a:t>Through Machine Learning </a:t>
            </a:r>
          </a:p>
        </p:txBody>
      </p:sp>
      <p:sp>
        <p:nvSpPr>
          <p:cNvPr id="16" name="Subtitle 2"/>
          <p:cNvSpPr>
            <a:spLocks noGrp="1"/>
          </p:cNvSpPr>
          <p:nvPr>
            <p:ph type="subTitle" idx="1"/>
          </p:nvPr>
        </p:nvSpPr>
        <p:spPr>
          <a:xfrm>
            <a:off x="1639854" y="1966120"/>
            <a:ext cx="9144000" cy="1341058"/>
          </a:xfrm>
        </p:spPr>
        <p:txBody>
          <a:bodyPr>
            <a:normAutofit lnSpcReduction="10000"/>
          </a:bodyPr>
          <a:lstStyle/>
          <a:p>
            <a:pPr eaLnBrk="1" hangingPunct="1"/>
            <a:r>
              <a:rPr lang="en-US" altLang="en-US" sz="1600" dirty="0">
                <a:solidFill>
                  <a:schemeClr val="tx1"/>
                </a:solidFill>
                <a:latin typeface="Times New Roman" panose="02020603050405020304" pitchFamily="18" charset="0"/>
                <a:cs typeface="Times New Roman" pitchFamily="18" charset="0"/>
              </a:rPr>
              <a:t>PRESENTED BY</a:t>
            </a:r>
          </a:p>
          <a:p>
            <a:pPr algn="l" eaLnBrk="1" hangingPunct="1"/>
            <a:r>
              <a:rPr lang="en-US" altLang="en-US" sz="1600" dirty="0">
                <a:solidFill>
                  <a:schemeClr val="tx1"/>
                </a:solidFill>
                <a:latin typeface="Times New Roman" panose="02020603050405020304" pitchFamily="18" charset="0"/>
                <a:cs typeface="Times New Roman" pitchFamily="18" charset="0"/>
              </a:rPr>
              <a:t>			K. Venkata Naveen</a:t>
            </a:r>
            <a:r>
              <a:rPr lang="en-US" altLang="en-US" sz="1600" dirty="0">
                <a:latin typeface="Times New Roman" panose="02020603050405020304" pitchFamily="18" charset="0"/>
                <a:cs typeface="Times New Roman" pitchFamily="18" charset="0"/>
              </a:rPr>
              <a:t>	(21471A05N1)</a:t>
            </a:r>
            <a:endParaRPr lang="en-US" altLang="en-US" sz="1600" dirty="0">
              <a:solidFill>
                <a:schemeClr val="tx1"/>
              </a:solidFill>
              <a:latin typeface="Times New Roman" panose="02020603050405020304" pitchFamily="18" charset="0"/>
              <a:cs typeface="Times New Roman" pitchFamily="18" charset="0"/>
            </a:endParaRPr>
          </a:p>
          <a:p>
            <a:pPr algn="l"/>
            <a:r>
              <a:rPr lang="en-US" altLang="en-US" sz="1600" dirty="0">
                <a:solidFill>
                  <a:schemeClr val="tx1"/>
                </a:solidFill>
                <a:latin typeface="Times New Roman" panose="02020603050405020304" pitchFamily="18" charset="0"/>
                <a:cs typeface="Times New Roman" pitchFamily="18" charset="0"/>
              </a:rPr>
              <a:t>	</a:t>
            </a:r>
            <a:r>
              <a:rPr lang="en-US" altLang="en-US" sz="1600" dirty="0">
                <a:latin typeface="Times New Roman" panose="02020603050405020304" pitchFamily="18" charset="0"/>
                <a:cs typeface="Times New Roman" pitchFamily="18" charset="0"/>
              </a:rPr>
              <a:t>		     P. Ashok</a:t>
            </a:r>
            <a:r>
              <a:rPr lang="en-US" altLang="en-US" sz="1600" dirty="0">
                <a:solidFill>
                  <a:schemeClr val="tx1"/>
                </a:solidFill>
                <a:latin typeface="Times New Roman" panose="02020603050405020304" pitchFamily="18" charset="0"/>
                <a:cs typeface="Times New Roman" pitchFamily="18" charset="0"/>
              </a:rPr>
              <a:t>	(22475A0511)</a:t>
            </a:r>
          </a:p>
          <a:p>
            <a:pPr algn="l"/>
            <a:r>
              <a:rPr lang="en-US" altLang="en-US" sz="1600" dirty="0">
                <a:solidFill>
                  <a:schemeClr val="tx1"/>
                </a:solidFill>
                <a:latin typeface="Times New Roman" panose="02020603050405020304" pitchFamily="18" charset="0"/>
                <a:cs typeface="Times New Roman" pitchFamily="18" charset="0"/>
              </a:rPr>
              <a:t>			M. </a:t>
            </a:r>
            <a:r>
              <a:rPr lang="en-US" altLang="en-US" sz="1600" dirty="0" err="1">
                <a:solidFill>
                  <a:schemeClr val="tx1"/>
                </a:solidFill>
                <a:latin typeface="Times New Roman" panose="02020603050405020304" pitchFamily="18" charset="0"/>
                <a:cs typeface="Times New Roman" pitchFamily="18" charset="0"/>
              </a:rPr>
              <a:t>Rishik</a:t>
            </a:r>
            <a:r>
              <a:rPr lang="en-US" altLang="en-US" sz="1600" dirty="0">
                <a:solidFill>
                  <a:schemeClr val="tx1"/>
                </a:solidFill>
                <a:latin typeface="Times New Roman" panose="02020603050405020304" pitchFamily="18" charset="0"/>
                <a:cs typeface="Times New Roman" pitchFamily="18" charset="0"/>
              </a:rPr>
              <a:t> </a:t>
            </a:r>
            <a:r>
              <a:rPr lang="en-US" altLang="en-US" sz="1600" dirty="0" err="1">
                <a:solidFill>
                  <a:schemeClr val="tx1"/>
                </a:solidFill>
                <a:latin typeface="Times New Roman" panose="02020603050405020304" pitchFamily="18" charset="0"/>
                <a:cs typeface="Times New Roman" pitchFamily="18" charset="0"/>
              </a:rPr>
              <a:t>Mouli</a:t>
            </a:r>
            <a:r>
              <a:rPr lang="en-US" altLang="en-US" sz="1600" dirty="0">
                <a:solidFill>
                  <a:schemeClr val="tx1"/>
                </a:solidFill>
                <a:latin typeface="Times New Roman" panose="02020603050405020304" pitchFamily="18" charset="0"/>
                <a:cs typeface="Times New Roman" pitchFamily="18" charset="0"/>
              </a:rPr>
              <a:t>	(21471A05N5)</a:t>
            </a:r>
          </a:p>
        </p:txBody>
      </p:sp>
      <p:sp>
        <p:nvSpPr>
          <p:cNvPr id="17" name="Subtitle 2"/>
          <p:cNvSpPr txBox="1">
            <a:spLocks/>
          </p:cNvSpPr>
          <p:nvPr/>
        </p:nvSpPr>
        <p:spPr bwMode="auto">
          <a:xfrm>
            <a:off x="2782854" y="3571458"/>
            <a:ext cx="6858000" cy="2288429"/>
          </a:xfrm>
          <a:prstGeom prst="rect">
            <a:avLst/>
          </a:prstGeom>
          <a:noFill/>
          <a:ln w="9525">
            <a:noFill/>
            <a:miter lim="800000"/>
            <a:headEnd/>
            <a:tailEnd/>
          </a:ln>
        </p:spPr>
        <p:txBody>
          <a:bodyPr/>
          <a:lstStyle/>
          <a:p>
            <a:pPr algn="ctr" eaLnBrk="1" hangingPunct="1">
              <a:spcBef>
                <a:spcPct val="20000"/>
              </a:spcBef>
              <a:buFont typeface="Wingdings" pitchFamily="2" charset="2"/>
              <a:buNone/>
            </a:pPr>
            <a:r>
              <a:rPr lang="en-US" altLang="en-US" dirty="0">
                <a:solidFill>
                  <a:srgbClr val="006600"/>
                </a:solidFill>
                <a:latin typeface="Times New Roman" panose="02020603050405020304" pitchFamily="18" charset="0"/>
                <a:cs typeface="Times New Roman" pitchFamily="18" charset="0"/>
              </a:rPr>
              <a:t>Under the Guidance of,</a:t>
            </a:r>
            <a:endParaRPr lang="en-US" altLang="en-US" b="1" dirty="0">
              <a:solidFill>
                <a:srgbClr val="006600"/>
              </a:solidFill>
              <a:latin typeface="Times New Roman" pitchFamily="18" charset="0"/>
              <a:cs typeface="Times New Roman" pitchFamily="18" charset="0"/>
            </a:endParaRPr>
          </a:p>
          <a:p>
            <a:pPr algn="ctr" eaLnBrk="1" hangingPunct="1">
              <a:spcBef>
                <a:spcPct val="20000"/>
              </a:spcBef>
              <a:buFont typeface="Wingdings" pitchFamily="2" charset="2"/>
              <a:buNone/>
            </a:pPr>
            <a:endParaRPr lang="en-US" altLang="en-US" sz="900" b="1" dirty="0">
              <a:solidFill>
                <a:schemeClr val="bg1"/>
              </a:solidFill>
              <a:latin typeface="Times New Roman" pitchFamily="18" charset="0"/>
              <a:cs typeface="Times New Roman" pitchFamily="18" charset="0"/>
            </a:endParaRPr>
          </a:p>
          <a:p>
            <a:pPr algn="ctr">
              <a:spcBef>
                <a:spcPct val="20000"/>
              </a:spcBef>
            </a:pPr>
            <a:r>
              <a:rPr lang="en-US" sz="1600" b="1" dirty="0">
                <a:latin typeface="Times New Roman" panose="02020603050405020304" pitchFamily="18" charset="0"/>
                <a:cs typeface="Times New Roman" panose="02020603050405020304" pitchFamily="18" charset="0"/>
              </a:rPr>
              <a:t>Dr. S. Siva Nageswara Rao</a:t>
            </a:r>
            <a:r>
              <a:rPr lang="en-IN" sz="1600" b="1" i="0" baseline="-25000" dirty="0">
                <a:effectLst/>
                <a:latin typeface="Times New Roman" panose="02020603050405020304" pitchFamily="18" charset="0"/>
                <a:cs typeface="Times New Roman" panose="02020603050405020304" pitchFamily="18" charset="0"/>
              </a:rPr>
              <a:t>M. Tech., Ph.D.</a:t>
            </a:r>
            <a:r>
              <a:rPr lang="en-US" sz="1600" b="1" dirty="0">
                <a:latin typeface="Times New Roman" panose="02020603050405020304" pitchFamily="18" charset="0"/>
                <a:cs typeface="Times New Roman" panose="02020603050405020304" pitchFamily="18" charset="0"/>
              </a:rPr>
              <a:t>,</a:t>
            </a:r>
            <a:endParaRPr lang="en-IN" sz="1600" dirty="0">
              <a:latin typeface="Times New Roman" panose="02020603050405020304" pitchFamily="18" charset="0"/>
              <a:cs typeface="Times New Roman" panose="02020603050405020304" pitchFamily="18" charset="0"/>
            </a:endParaRPr>
          </a:p>
          <a:p>
            <a:pPr algn="ctr" eaLnBrk="1" hangingPunct="1">
              <a:spcBef>
                <a:spcPct val="20000"/>
              </a:spcBef>
              <a:buFont typeface="Wingdings" pitchFamily="2" charset="2"/>
              <a:buNone/>
            </a:pPr>
            <a:r>
              <a:rPr lang="en-IN" sz="1600" b="0" i="0" dirty="0">
                <a:effectLst/>
                <a:latin typeface="Times New Roman" panose="02020603050405020304" pitchFamily="18" charset="0"/>
                <a:cs typeface="Times New Roman" panose="02020603050405020304" pitchFamily="18" charset="0"/>
              </a:rPr>
              <a:t>Professor</a:t>
            </a:r>
            <a:r>
              <a:rPr lang="en-US" altLang="en-US" sz="1600" dirty="0">
                <a:latin typeface="Times New Roman" pitchFamily="18" charset="0"/>
                <a:cs typeface="Times New Roman" pitchFamily="18" charset="0"/>
              </a:rPr>
              <a:t>,</a:t>
            </a:r>
          </a:p>
          <a:p>
            <a:pPr algn="ctr" eaLnBrk="1" hangingPunct="1">
              <a:lnSpc>
                <a:spcPct val="150000"/>
              </a:lnSpc>
              <a:spcBef>
                <a:spcPct val="20000"/>
              </a:spcBef>
              <a:buFont typeface="Wingdings" pitchFamily="2" charset="2"/>
              <a:buNone/>
            </a:pPr>
            <a:r>
              <a:rPr lang="en-US" altLang="en-US" sz="1600" dirty="0">
                <a:latin typeface="Times New Roman" pitchFamily="18" charset="0"/>
                <a:cs typeface="Times New Roman" pitchFamily="18" charset="0"/>
              </a:rPr>
              <a:t>Department of Computer Science and Engineering,</a:t>
            </a:r>
          </a:p>
          <a:p>
            <a:pPr algn="ctr" eaLnBrk="1" hangingPunct="1">
              <a:lnSpc>
                <a:spcPct val="150000"/>
              </a:lnSpc>
              <a:spcBef>
                <a:spcPct val="20000"/>
              </a:spcBef>
              <a:buFont typeface="Wingdings" pitchFamily="2" charset="2"/>
              <a:buNone/>
            </a:pPr>
            <a:r>
              <a:rPr lang="en-US" altLang="en-US" sz="1600" dirty="0" err="1">
                <a:latin typeface="Times New Roman" pitchFamily="18" charset="0"/>
                <a:cs typeface="Times New Roman" pitchFamily="18" charset="0"/>
              </a:rPr>
              <a:t>Narasaraopeta</a:t>
            </a:r>
            <a:r>
              <a:rPr lang="en-US" altLang="en-US" sz="1600" dirty="0">
                <a:latin typeface="Times New Roman" pitchFamily="18" charset="0"/>
                <a:cs typeface="Times New Roman" pitchFamily="18" charset="0"/>
              </a:rPr>
              <a:t> Engineering College (Autonomous),</a:t>
            </a:r>
          </a:p>
          <a:p>
            <a:pPr algn="ctr" eaLnBrk="1" hangingPunct="1">
              <a:lnSpc>
                <a:spcPct val="150000"/>
              </a:lnSpc>
              <a:spcBef>
                <a:spcPct val="20000"/>
              </a:spcBef>
              <a:buFont typeface="Wingdings" pitchFamily="2" charset="2"/>
              <a:buNone/>
            </a:pPr>
            <a:r>
              <a:rPr lang="en-US" altLang="en-US" sz="1600" dirty="0">
                <a:latin typeface="Times New Roman" pitchFamily="18" charset="0"/>
                <a:cs typeface="Times New Roman" pitchFamily="18" charset="0"/>
              </a:rPr>
              <a:t>Narasaraopet - 522 601.</a:t>
            </a:r>
          </a:p>
        </p:txBody>
      </p:sp>
      <p:pic>
        <p:nvPicPr>
          <p:cNvPr id="9" name="Picture 8"/>
          <p:cNvPicPr>
            <a:picLocks noChangeAspect="1"/>
          </p:cNvPicPr>
          <p:nvPr/>
        </p:nvPicPr>
        <p:blipFill>
          <a:blip r:embed="rId3"/>
          <a:stretch>
            <a:fillRect/>
          </a:stretch>
        </p:blipFill>
        <p:spPr>
          <a:xfrm>
            <a:off x="0" y="90674"/>
            <a:ext cx="3762900" cy="579027"/>
          </a:xfrm>
          <a:prstGeom prst="rect">
            <a:avLst/>
          </a:prstGeom>
        </p:spPr>
      </p:pic>
      <p:sp>
        <p:nvSpPr>
          <p:cNvPr id="20" name="Date Placeholder 4">
            <a:extLst>
              <a:ext uri="{FF2B5EF4-FFF2-40B4-BE49-F238E27FC236}">
                <a16:creationId xmlns:a16="http://schemas.microsoft.com/office/drawing/2014/main" id="{BD5C2420-26C9-65B4-41BA-D5CA69721C05}"/>
              </a:ext>
            </a:extLst>
          </p:cNvPr>
          <p:cNvSpPr>
            <a:spLocks noGrp="1"/>
          </p:cNvSpPr>
          <p:nvPr>
            <p:ph type="dt" sz="half" idx="10"/>
          </p:nvPr>
        </p:nvSpPr>
        <p:spPr>
          <a:xfrm>
            <a:off x="838200" y="6356350"/>
            <a:ext cx="2743200" cy="365125"/>
          </a:xfrm>
        </p:spPr>
        <p:txBody>
          <a:bodyPr/>
          <a:lstStyle/>
          <a:p>
            <a:fld id="{2103E179-8251-48D2-A8F2-4EAB1E72A99A}"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21"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a:xfrm>
            <a:off x="4038600" y="6356350"/>
            <a:ext cx="4114800" cy="365125"/>
          </a:xfrm>
        </p:spPr>
        <p:txBody>
          <a:bodyPr/>
          <a:lstStyle/>
          <a:p>
            <a:r>
              <a:rPr lang="en-US" dirty="0">
                <a:latin typeface="Times New Roman" panose="02020603050405020304" pitchFamily="18" charset="0"/>
                <a:cs typeface="Times New Roman" panose="02020603050405020304" pitchFamily="18" charset="0"/>
              </a:rPr>
              <a:t>   Review No.         Batch No. DB2          Department of CSE</a:t>
            </a:r>
          </a:p>
        </p:txBody>
      </p:sp>
      <p:sp>
        <p:nvSpPr>
          <p:cNvPr id="23"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a:xfrm>
            <a:off x="8610600" y="6356350"/>
            <a:ext cx="2743200" cy="365125"/>
          </a:xfrm>
        </p:spPr>
        <p:txBody>
          <a:bodyPr/>
          <a:lstStyle/>
          <a:p>
            <a:r>
              <a:rPr lang="en-US" dirty="0">
                <a:latin typeface="Times New Roman" panose="02020603050405020304" pitchFamily="18" charset="0"/>
                <a:cs typeface="Times New Roman" panose="02020603050405020304" pitchFamily="18" charset="0"/>
              </a:rPr>
              <a:t>2</a:t>
            </a:r>
          </a:p>
        </p:txBody>
      </p:sp>
    </p:spTree>
    <p:extLst>
      <p:ext uri="{BB962C8B-B14F-4D97-AF65-F5344CB8AC3E}">
        <p14:creationId xmlns:p14="http://schemas.microsoft.com/office/powerpoint/2010/main" val="1769691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OBJECTIVES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algn="just">
              <a:lnSpc>
                <a:spcPct val="100000"/>
              </a:lnSpc>
            </a:pPr>
            <a:r>
              <a:rPr lang="en-US" dirty="0">
                <a:latin typeface="Times New Roman" panose="02020603050405020304" pitchFamily="18" charset="0"/>
                <a:cs typeface="Times New Roman" panose="02020603050405020304" pitchFamily="18" charset="0"/>
              </a:rPr>
              <a:t>To analyze and preprocess a large-scale flight dataset, including handling missing values, feature engineering, and normalization, to ensure data quality. </a:t>
            </a:r>
          </a:p>
          <a:p>
            <a:pPr algn="just">
              <a:lnSpc>
                <a:spcPct val="100000"/>
              </a:lnSpc>
            </a:pPr>
            <a:r>
              <a:rPr lang="en-US" dirty="0">
                <a:latin typeface="Times New Roman" panose="02020603050405020304" pitchFamily="18" charset="0"/>
                <a:cs typeface="Times New Roman" panose="02020603050405020304" pitchFamily="18" charset="0"/>
              </a:rPr>
              <a:t>To evaluate various machine learning models—SVM, Random Forest, Decision Tree, and Linear Regression—for their effectiveness in predicting flight delays</a:t>
            </a:r>
            <a:r>
              <a:rPr lang="en-US" dirty="0"/>
              <a:t>. </a:t>
            </a:r>
          </a:p>
          <a:p>
            <a:pPr algn="just">
              <a:lnSpc>
                <a:spcPct val="100000"/>
              </a:lnSpc>
            </a:pPr>
            <a:r>
              <a:rPr lang="en-US" dirty="0">
                <a:latin typeface="Times New Roman" panose="02020603050405020304" pitchFamily="18" charset="0"/>
                <a:cs typeface="Times New Roman" panose="02020603050405020304" pitchFamily="18" charset="0"/>
              </a:rPr>
              <a:t>To explore future enhancements by integrating real-time data and advanced algorithms for greater predictive accuracy and adaptability.</a:t>
            </a:r>
          </a:p>
          <a:p>
            <a:pPr algn="just">
              <a:lnSpc>
                <a:spcPct val="100000"/>
              </a:lnSpc>
            </a:pPr>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9FBFF6F6-CDA1-4F2B-8832-3B2A7420B6B9}"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10</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123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BLOCK DIAGRAM OR FLOW DIAGRAM</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D6F4A1E3-5F7A-4AAC-A8C4-6CC6614F961D}"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11</a:t>
            </a:fld>
            <a:endParaRPr lang="en-US" dirty="0">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FF8B2447-50C4-5A8A-0B80-052D461966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85797" y="1251624"/>
            <a:ext cx="6008914" cy="4354752"/>
          </a:xfrm>
        </p:spPr>
      </p:pic>
    </p:spTree>
    <p:extLst>
      <p:ext uri="{BB962C8B-B14F-4D97-AF65-F5344CB8AC3E}">
        <p14:creationId xmlns:p14="http://schemas.microsoft.com/office/powerpoint/2010/main" val="2137029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METHODOLOGY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315616"/>
            <a:ext cx="10515600" cy="4861347"/>
          </a:xfrm>
        </p:spPr>
        <p:txBody>
          <a:bodyPr>
            <a:normAutofit/>
          </a:bodyPr>
          <a:lstStyle/>
          <a:p>
            <a:pPr marL="0" indent="0">
              <a:lnSpc>
                <a:spcPct val="100000"/>
              </a:lnSpc>
              <a:buNone/>
            </a:pPr>
            <a:r>
              <a:rPr lang="en-IN" b="1" dirty="0">
                <a:latin typeface="Times New Roman" panose="02020603050405020304" pitchFamily="18" charset="0"/>
                <a:cs typeface="Times New Roman" panose="02020603050405020304" pitchFamily="18" charset="0"/>
              </a:rPr>
              <a:t>Preprocessing steps:</a:t>
            </a:r>
          </a:p>
          <a:p>
            <a:pPr algn="just">
              <a:lnSpc>
                <a:spcPct val="100000"/>
              </a:lnSpc>
            </a:pPr>
            <a:r>
              <a:rPr lang="en-US" sz="2300" b="1" dirty="0">
                <a:latin typeface="Times New Roman" panose="02020603050405020304" pitchFamily="18" charset="0"/>
                <a:cs typeface="Times New Roman" panose="02020603050405020304" pitchFamily="18" charset="0"/>
              </a:rPr>
              <a:t>Data Cleaning</a:t>
            </a:r>
            <a:r>
              <a:rPr lang="en-US" sz="2300" dirty="0">
                <a:latin typeface="Times New Roman" panose="02020603050405020304" pitchFamily="18" charset="0"/>
                <a:cs typeface="Times New Roman" panose="02020603050405020304" pitchFamily="18" charset="0"/>
              </a:rPr>
              <a:t>: Removed outliers from Bureau of Transportation Statistics dataset to improve data quality and model reliability.</a:t>
            </a:r>
            <a:endParaRPr lang="en-IN" sz="2300" dirty="0">
              <a:latin typeface="Times New Roman" panose="02020603050405020304" pitchFamily="18" charset="0"/>
              <a:cs typeface="Times New Roman" panose="02020603050405020304" pitchFamily="18" charset="0"/>
            </a:endParaRPr>
          </a:p>
          <a:p>
            <a:pPr algn="just">
              <a:lnSpc>
                <a:spcPct val="100000"/>
              </a:lnSpc>
            </a:pPr>
            <a:r>
              <a:rPr lang="en-US" sz="2300" b="1" dirty="0">
                <a:latin typeface="Times New Roman" panose="02020603050405020304" pitchFamily="18" charset="0"/>
                <a:cs typeface="Times New Roman" panose="02020603050405020304" pitchFamily="18" charset="0"/>
              </a:rPr>
              <a:t>Feature Engineering</a:t>
            </a:r>
            <a:r>
              <a:rPr lang="en-US" sz="2300" dirty="0">
                <a:latin typeface="Times New Roman" panose="02020603050405020304" pitchFamily="18" charset="0"/>
                <a:cs typeface="Times New Roman" panose="02020603050405020304" pitchFamily="18" charset="0"/>
              </a:rPr>
              <a:t>: Created additional features, such as average distance, traffic, and peak hours.</a:t>
            </a:r>
            <a:endParaRPr lang="en-IN" sz="2300" dirty="0">
              <a:latin typeface="Times New Roman" panose="02020603050405020304" pitchFamily="18" charset="0"/>
              <a:cs typeface="Times New Roman" panose="02020603050405020304" pitchFamily="18" charset="0"/>
            </a:endParaRPr>
          </a:p>
          <a:p>
            <a:pPr algn="just">
              <a:lnSpc>
                <a:spcPct val="100000"/>
              </a:lnSpc>
            </a:pPr>
            <a:r>
              <a:rPr lang="en-US" sz="2300" b="1" dirty="0">
                <a:latin typeface="Times New Roman" panose="02020603050405020304" pitchFamily="18" charset="0"/>
                <a:cs typeface="Times New Roman" panose="02020603050405020304" pitchFamily="18" charset="0"/>
              </a:rPr>
              <a:t>Missing Value Handling</a:t>
            </a:r>
            <a:r>
              <a:rPr lang="en-US" sz="2300" dirty="0">
                <a:latin typeface="Times New Roman" panose="02020603050405020304" pitchFamily="18" charset="0"/>
                <a:cs typeface="Times New Roman" panose="02020603050405020304" pitchFamily="18" charset="0"/>
              </a:rPr>
              <a:t>: Addressed missing data points using imputation techniques to maintain dataset completeness.</a:t>
            </a:r>
          </a:p>
          <a:p>
            <a:pPr algn="just">
              <a:lnSpc>
                <a:spcPct val="100000"/>
              </a:lnSpc>
            </a:pPr>
            <a:r>
              <a:rPr lang="en-IN" sz="2300" b="1" dirty="0">
                <a:latin typeface="Times New Roman" panose="02020603050405020304" pitchFamily="18" charset="0"/>
                <a:cs typeface="Times New Roman" panose="02020603050405020304" pitchFamily="18" charset="0"/>
              </a:rPr>
              <a:t>Scaling and Normalization:</a:t>
            </a:r>
            <a:r>
              <a:rPr lang="en-IN" sz="2300" dirty="0">
                <a:latin typeface="Times New Roman" panose="02020603050405020304" pitchFamily="18" charset="0"/>
                <a:cs typeface="Times New Roman" panose="02020603050405020304" pitchFamily="18" charset="0"/>
              </a:rPr>
              <a:t> </a:t>
            </a:r>
            <a:r>
              <a:rPr lang="en-US" sz="2300" dirty="0">
                <a:latin typeface="Times New Roman" panose="02020603050405020304" pitchFamily="18" charset="0"/>
                <a:cs typeface="Times New Roman" panose="02020603050405020304" pitchFamily="18" charset="0"/>
              </a:rPr>
              <a:t> Scaling and normalization can improve model performance and reduce the risk of overfitting.</a:t>
            </a:r>
          </a:p>
          <a:p>
            <a:pPr algn="just">
              <a:lnSpc>
                <a:spcPct val="100000"/>
              </a:lnSpc>
            </a:pPr>
            <a:r>
              <a:rPr lang="en-US" sz="2300" b="1" dirty="0">
                <a:latin typeface="Times New Roman" panose="02020603050405020304" pitchFamily="18" charset="0"/>
                <a:cs typeface="Times New Roman" panose="02020603050405020304" pitchFamily="18" charset="0"/>
              </a:rPr>
              <a:t>Data Splitting</a:t>
            </a:r>
            <a:r>
              <a:rPr lang="en-US" sz="2300" dirty="0">
                <a:latin typeface="Times New Roman" panose="02020603050405020304" pitchFamily="18" charset="0"/>
                <a:cs typeface="Times New Roman" panose="02020603050405020304" pitchFamily="18" charset="0"/>
              </a:rPr>
              <a:t>: Divided the dataset into training and testing sets to evaluate model performance accurately.</a:t>
            </a:r>
          </a:p>
          <a:p>
            <a:pPr algn="just">
              <a:lnSpc>
                <a:spcPct val="100000"/>
              </a:lnSpc>
            </a:pPr>
            <a:endParaRPr lang="en-US" sz="2600"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3074014C-4FBD-4305-8CA1-EC0986CDD1CB}"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12</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8576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9306C-F038-54C1-7095-BEA01749237D}"/>
              </a:ext>
            </a:extLst>
          </p:cNvPr>
          <p:cNvSpPr>
            <a:spLocks noGrp="1"/>
          </p:cNvSpPr>
          <p:nvPr>
            <p:ph type="title"/>
          </p:nvPr>
        </p:nvSpPr>
        <p:spPr/>
        <p:txBody>
          <a:bodyPr/>
          <a:lstStyle/>
          <a:p>
            <a:r>
              <a:rPr lang="en-US" sz="4400" b="1" dirty="0">
                <a:latin typeface="Times New Roman" panose="02020603050405020304" pitchFamily="18" charset="0"/>
                <a:cs typeface="Times New Roman" panose="02020603050405020304" pitchFamily="18" charset="0"/>
              </a:rPr>
              <a:t>                 System Requirements</a:t>
            </a:r>
            <a:br>
              <a:rPr lang="en-IN" sz="4400" dirty="0"/>
            </a:br>
            <a:endParaRPr lang="en-IN" dirty="0"/>
          </a:p>
        </p:txBody>
      </p:sp>
      <p:sp>
        <p:nvSpPr>
          <p:cNvPr id="3" name="Content Placeholder 2">
            <a:extLst>
              <a:ext uri="{FF2B5EF4-FFF2-40B4-BE49-F238E27FC236}">
                <a16:creationId xmlns:a16="http://schemas.microsoft.com/office/drawing/2014/main" id="{E2BBBE29-5794-8A2C-97D6-219C6AE0EA00}"/>
              </a:ext>
            </a:extLst>
          </p:cNvPr>
          <p:cNvSpPr>
            <a:spLocks noGrp="1"/>
          </p:cNvSpPr>
          <p:nvPr>
            <p:ph idx="1"/>
          </p:nvPr>
        </p:nvSpPr>
        <p:spPr/>
        <p:txBody>
          <a:bodyPr>
            <a:normAutofit fontScale="77500" lnSpcReduction="20000"/>
          </a:bodyPr>
          <a:lstStyle/>
          <a:p>
            <a:pPr>
              <a:lnSpc>
                <a:spcPct val="150000"/>
              </a:lnSpc>
              <a:buNone/>
              <a:tabLst>
                <a:tab pos="3860800" algn="l"/>
                <a:tab pos="5473700" algn="l"/>
              </a:tabLst>
            </a:pPr>
            <a:r>
              <a:rPr lang="en-US" sz="2800" b="1" dirty="0">
                <a:latin typeface="Times New Roman" panose="02020603050405020304" pitchFamily="18" charset="0"/>
                <a:cs typeface="Times New Roman" panose="02020603050405020304" pitchFamily="18" charset="0"/>
              </a:rPr>
              <a:t>Hardware Requirements</a:t>
            </a:r>
            <a:endParaRPr lang="en-IN" sz="2800" dirty="0">
              <a:latin typeface="Times New Roman" panose="02020603050405020304" pitchFamily="18" charset="0"/>
              <a:cs typeface="Times New Roman" panose="02020603050405020304" pitchFamily="18" charset="0"/>
            </a:endParaRPr>
          </a:p>
          <a:p>
            <a:pPr lvl="0" defTabSz="1041400">
              <a:tabLst>
                <a:tab pos="3860800" algn="l"/>
                <a:tab pos="5473700" algn="l"/>
              </a:tabLst>
            </a:pPr>
            <a:r>
              <a:rPr lang="en-US" sz="2800" dirty="0">
                <a:latin typeface="Times New Roman" panose="02020603050405020304" pitchFamily="18" charset="0"/>
                <a:cs typeface="Times New Roman" panose="02020603050405020304" pitchFamily="18" charset="0"/>
              </a:rPr>
              <a:t>Processor	:	intel Core i5</a:t>
            </a:r>
            <a:endParaRPr lang="en-IN" sz="2800" dirty="0">
              <a:latin typeface="Times New Roman" panose="02020603050405020304" pitchFamily="18" charset="0"/>
              <a:cs typeface="Times New Roman" panose="02020603050405020304" pitchFamily="18" charset="0"/>
            </a:endParaRPr>
          </a:p>
          <a:p>
            <a:pPr lvl="0" defTabSz="1790700">
              <a:tabLst>
                <a:tab pos="3860800" algn="l"/>
                <a:tab pos="5473700" algn="l"/>
              </a:tabLst>
            </a:pPr>
            <a:r>
              <a:rPr lang="en-US" sz="2800" dirty="0">
                <a:latin typeface="Times New Roman" panose="02020603050405020304" pitchFamily="18" charset="0"/>
                <a:cs typeface="Times New Roman" panose="02020603050405020304" pitchFamily="18" charset="0"/>
              </a:rPr>
              <a:t>Cache memory	:	4MB(Megabyte)</a:t>
            </a:r>
            <a:r>
              <a:rPr lang="en-IN" sz="28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RAM	</a:t>
            </a:r>
            <a:r>
              <a:rPr lang="en-IN"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12.7GB (gigabyte)</a:t>
            </a:r>
            <a:r>
              <a:rPr lang="en-IN" sz="28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Hard Disk</a:t>
            </a:r>
            <a:r>
              <a:rPr lang="en-IN"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166.8GB</a:t>
            </a:r>
            <a:r>
              <a:rPr lang="en-IN" sz="2800" dirty="0">
                <a:latin typeface="Times New Roman" panose="02020603050405020304" pitchFamily="18" charset="0"/>
                <a:cs typeface="Times New Roman" panose="02020603050405020304" pitchFamily="18" charset="0"/>
              </a:rPr>
              <a:t> </a:t>
            </a:r>
          </a:p>
          <a:p>
            <a:pPr lvl="0">
              <a:tabLst>
                <a:tab pos="3860800" algn="l"/>
                <a:tab pos="5473700" algn="l"/>
              </a:tabLst>
            </a:pPr>
            <a:r>
              <a:rPr lang="en-IN" sz="2800" dirty="0">
                <a:latin typeface="Times New Roman" panose="02020603050405020304" pitchFamily="18" charset="0"/>
                <a:cs typeface="Times New Roman" panose="02020603050405020304" pitchFamily="18" charset="0"/>
              </a:rPr>
              <a:t>Compute Engine      	:	T4 GPU</a:t>
            </a:r>
          </a:p>
          <a:p>
            <a:pPr lvl="0">
              <a:lnSpc>
                <a:spcPct val="150000"/>
              </a:lnSpc>
              <a:buNone/>
              <a:tabLst>
                <a:tab pos="3860800" algn="l"/>
                <a:tab pos="5473700" algn="l"/>
              </a:tabLst>
            </a:pPr>
            <a:r>
              <a:rPr lang="en-US" sz="2800" b="1" dirty="0">
                <a:latin typeface="Times New Roman" panose="02020603050405020304" pitchFamily="18" charset="0"/>
                <a:cs typeface="Times New Roman" panose="02020603050405020304" pitchFamily="18" charset="0"/>
              </a:rPr>
              <a:t>Software Requirements</a:t>
            </a:r>
            <a:endParaRPr lang="en-IN" sz="2800" dirty="0">
              <a:latin typeface="Times New Roman" panose="02020603050405020304" pitchFamily="18" charset="0"/>
              <a:cs typeface="Times New Roman" panose="02020603050405020304" pitchFamily="18" charset="0"/>
            </a:endParaRP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Operating System</a:t>
            </a:r>
            <a:r>
              <a:rPr lang="en-IN"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Windows 10, 64-bit OS</a:t>
            </a: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Coding Language</a:t>
            </a:r>
            <a:r>
              <a:rPr lang="en-IN"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Python</a:t>
            </a:r>
            <a:r>
              <a:rPr lang="en-IN" sz="28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Python distribution</a:t>
            </a:r>
            <a:r>
              <a:rPr lang="en-IN" sz="2800" dirty="0">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Google </a:t>
            </a:r>
            <a:r>
              <a:rPr lang="en-US" sz="2800" dirty="0" err="1">
                <a:latin typeface="Times New Roman" panose="02020603050405020304" pitchFamily="18" charset="0"/>
                <a:cs typeface="Times New Roman" panose="02020603050405020304" pitchFamily="18" charset="0"/>
              </a:rPr>
              <a:t>Colab</a:t>
            </a:r>
            <a:r>
              <a:rPr lang="en-US" sz="2800" dirty="0">
                <a:latin typeface="Times New Roman" panose="02020603050405020304" pitchFamily="18" charset="0"/>
                <a:cs typeface="Times New Roman" panose="02020603050405020304" pitchFamily="18" charset="0"/>
              </a:rPr>
              <a:t> Pro , Flask</a:t>
            </a:r>
            <a:r>
              <a:rPr lang="en-IN" sz="2800" dirty="0">
                <a:latin typeface="Times New Roman" panose="02020603050405020304" pitchFamily="18" charset="0"/>
                <a:cs typeface="Times New Roman" panose="02020603050405020304" pitchFamily="18" charset="0"/>
              </a:rPr>
              <a:t> </a:t>
            </a:r>
          </a:p>
          <a:p>
            <a:pPr lvl="0">
              <a:tabLst>
                <a:tab pos="3860800" algn="l"/>
                <a:tab pos="5473700" algn="l"/>
              </a:tabLst>
            </a:pPr>
            <a:r>
              <a:rPr lang="en-US" sz="2800" dirty="0">
                <a:latin typeface="Times New Roman" panose="02020603050405020304" pitchFamily="18" charset="0"/>
                <a:cs typeface="Times New Roman" panose="02020603050405020304" pitchFamily="18" charset="0"/>
              </a:rPr>
              <a:t>Browser	: 	Any Latest Browser like Chrome</a:t>
            </a:r>
            <a:r>
              <a:rPr lang="en-IN" sz="2800" dirty="0">
                <a:latin typeface="Times New Roman" panose="02020603050405020304" pitchFamily="18" charset="0"/>
                <a:cs typeface="Times New Roman" panose="02020603050405020304" pitchFamily="18" charset="0"/>
              </a:rPr>
              <a:t> </a:t>
            </a:r>
          </a:p>
          <a:p>
            <a:endParaRPr lang="en-IN" dirty="0"/>
          </a:p>
        </p:txBody>
      </p:sp>
      <p:sp>
        <p:nvSpPr>
          <p:cNvPr id="4" name="Date Placeholder 3">
            <a:extLst>
              <a:ext uri="{FF2B5EF4-FFF2-40B4-BE49-F238E27FC236}">
                <a16:creationId xmlns:a16="http://schemas.microsoft.com/office/drawing/2014/main" id="{4610B98B-D3D5-0B3A-6C94-5DDF7AC2F97A}"/>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79615BA1-1E8B-8238-E91D-468A2420F6F5}"/>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E98453B3-8F15-FDB7-03F1-639088EEBBB8}"/>
              </a:ext>
            </a:extLst>
          </p:cNvPr>
          <p:cNvSpPr>
            <a:spLocks noGrp="1"/>
          </p:cNvSpPr>
          <p:nvPr>
            <p:ph type="sldNum" sz="quarter" idx="12"/>
          </p:nvPr>
        </p:nvSpPr>
        <p:spPr/>
        <p:txBody>
          <a:bodyPr/>
          <a:lstStyle/>
          <a:p>
            <a:fld id="{65DCBD69-296B-4D7C-AF62-9B588FC78772}" type="slidenum">
              <a:rPr lang="en-IN" smtClean="0"/>
              <a:t>13</a:t>
            </a:fld>
            <a:endParaRPr lang="en-IN"/>
          </a:p>
        </p:txBody>
      </p:sp>
    </p:spTree>
    <p:extLst>
      <p:ext uri="{BB962C8B-B14F-4D97-AF65-F5344CB8AC3E}">
        <p14:creationId xmlns:p14="http://schemas.microsoft.com/office/powerpoint/2010/main" val="2059234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CC4EE-4EDF-A47D-B069-63E307E1E039}"/>
              </a:ext>
            </a:extLst>
          </p:cNvPr>
          <p:cNvSpPr>
            <a:spLocks noGrp="1"/>
          </p:cNvSpPr>
          <p:nvPr>
            <p:ph type="title"/>
          </p:nvPr>
        </p:nvSpPr>
        <p:spPr/>
        <p:txBody>
          <a:bodyPr/>
          <a:lstStyle/>
          <a:p>
            <a:r>
              <a:rPr lang="en-IN" sz="4400" b="1" dirty="0">
                <a:latin typeface="Times New Roman" panose="02020603050405020304" pitchFamily="18" charset="0"/>
                <a:cs typeface="Times New Roman" panose="02020603050405020304" pitchFamily="18" charset="0"/>
              </a:rPr>
              <a:t>               RESULTS &amp; ANALYSIS</a:t>
            </a:r>
            <a:br>
              <a:rPr lang="en-IN" sz="4400" dirty="0"/>
            </a:br>
            <a:endParaRPr lang="en-IN" dirty="0"/>
          </a:p>
        </p:txBody>
      </p:sp>
      <p:pic>
        <p:nvPicPr>
          <p:cNvPr id="8" name="Content Placeholder 7">
            <a:extLst>
              <a:ext uri="{FF2B5EF4-FFF2-40B4-BE49-F238E27FC236}">
                <a16:creationId xmlns:a16="http://schemas.microsoft.com/office/drawing/2014/main" id="{34286814-0F74-A4DF-807D-321D8413AE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86867" y="1592359"/>
            <a:ext cx="4944746" cy="4257935"/>
          </a:xfrm>
        </p:spPr>
      </p:pic>
      <p:sp>
        <p:nvSpPr>
          <p:cNvPr id="4" name="Date Placeholder 3">
            <a:extLst>
              <a:ext uri="{FF2B5EF4-FFF2-40B4-BE49-F238E27FC236}">
                <a16:creationId xmlns:a16="http://schemas.microsoft.com/office/drawing/2014/main" id="{2D71124C-6723-513F-4A75-2A397755B24D}"/>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144891A1-ABC5-6559-FBB6-7D497E1C8D60}"/>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C5FCEB9E-B1F2-2F70-BC00-A62580C6BBF8}"/>
              </a:ext>
            </a:extLst>
          </p:cNvPr>
          <p:cNvSpPr>
            <a:spLocks noGrp="1"/>
          </p:cNvSpPr>
          <p:nvPr>
            <p:ph type="sldNum" sz="quarter" idx="12"/>
          </p:nvPr>
        </p:nvSpPr>
        <p:spPr/>
        <p:txBody>
          <a:bodyPr/>
          <a:lstStyle/>
          <a:p>
            <a:fld id="{65DCBD69-296B-4D7C-AF62-9B588FC78772}" type="slidenum">
              <a:rPr lang="en-IN" smtClean="0"/>
              <a:t>14</a:t>
            </a:fld>
            <a:endParaRPr lang="en-IN"/>
          </a:p>
        </p:txBody>
      </p:sp>
      <p:sp>
        <p:nvSpPr>
          <p:cNvPr id="10" name="TextBox 9">
            <a:extLst>
              <a:ext uri="{FF2B5EF4-FFF2-40B4-BE49-F238E27FC236}">
                <a16:creationId xmlns:a16="http://schemas.microsoft.com/office/drawing/2014/main" id="{8A04781E-B3A5-E4A9-1BC0-63E95BFD488A}"/>
              </a:ext>
            </a:extLst>
          </p:cNvPr>
          <p:cNvSpPr txBox="1"/>
          <p:nvPr/>
        </p:nvSpPr>
        <p:spPr>
          <a:xfrm>
            <a:off x="727788" y="2013166"/>
            <a:ext cx="5150499" cy="3416320"/>
          </a:xfrm>
          <a:prstGeom prst="rect">
            <a:avLst/>
          </a:prstGeom>
          <a:noFill/>
        </p:spPr>
        <p:txBody>
          <a:bodyPr wrap="square">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chart compares model accuracy after outlier removal, showing an increase in accuracy across all models.</a:t>
            </a:r>
          </a:p>
          <a:p>
            <a:pPr algn="just"/>
            <a:endParaRPr lang="en-US" sz="2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Support Vector Machine has the highest accuracy improvement, while other models also shows noticeable gains.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7903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6C8D-8D5F-60EE-A10A-C7BB675213C6}"/>
              </a:ext>
            </a:extLst>
          </p:cNvPr>
          <p:cNvSpPr>
            <a:spLocks noGrp="1"/>
          </p:cNvSpPr>
          <p:nvPr>
            <p:ph type="title"/>
          </p:nvPr>
        </p:nvSpPr>
        <p:spPr/>
        <p:txBody>
          <a:bodyPr/>
          <a:lstStyle/>
          <a:p>
            <a:r>
              <a:rPr lang="en-IN" dirty="0"/>
              <a:t>                       Output screens</a:t>
            </a:r>
          </a:p>
        </p:txBody>
      </p:sp>
      <p:pic>
        <p:nvPicPr>
          <p:cNvPr id="8" name="Content Placeholder 7">
            <a:extLst>
              <a:ext uri="{FF2B5EF4-FFF2-40B4-BE49-F238E27FC236}">
                <a16:creationId xmlns:a16="http://schemas.microsoft.com/office/drawing/2014/main" id="{3F5F2F2A-B51A-0568-1505-72BC8F9AEA8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46944" y="1714015"/>
            <a:ext cx="5238531" cy="3585773"/>
          </a:xfrm>
        </p:spPr>
      </p:pic>
      <p:sp>
        <p:nvSpPr>
          <p:cNvPr id="4" name="Date Placeholder 3">
            <a:extLst>
              <a:ext uri="{FF2B5EF4-FFF2-40B4-BE49-F238E27FC236}">
                <a16:creationId xmlns:a16="http://schemas.microsoft.com/office/drawing/2014/main" id="{7BF433CC-47FF-031B-9AEE-0C69342E6703}"/>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1F8225C3-F72E-459C-107F-749906498CD5}"/>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83DB98D4-6AA0-2517-19D9-42B911776087}"/>
              </a:ext>
            </a:extLst>
          </p:cNvPr>
          <p:cNvSpPr>
            <a:spLocks noGrp="1"/>
          </p:cNvSpPr>
          <p:nvPr>
            <p:ph type="sldNum" sz="quarter" idx="12"/>
          </p:nvPr>
        </p:nvSpPr>
        <p:spPr/>
        <p:txBody>
          <a:bodyPr/>
          <a:lstStyle/>
          <a:p>
            <a:fld id="{65DCBD69-296B-4D7C-AF62-9B588FC78772}" type="slidenum">
              <a:rPr lang="en-IN" smtClean="0"/>
              <a:t>15</a:t>
            </a:fld>
            <a:endParaRPr lang="en-IN"/>
          </a:p>
        </p:txBody>
      </p:sp>
      <p:pic>
        <p:nvPicPr>
          <p:cNvPr id="10" name="Picture 9">
            <a:extLst>
              <a:ext uri="{FF2B5EF4-FFF2-40B4-BE49-F238E27FC236}">
                <a16:creationId xmlns:a16="http://schemas.microsoft.com/office/drawing/2014/main" id="{4E8A3713-92E2-BD64-F406-691363E905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2674" y="1714015"/>
            <a:ext cx="5541889" cy="3585773"/>
          </a:xfrm>
          <a:prstGeom prst="rect">
            <a:avLst/>
          </a:prstGeom>
        </p:spPr>
      </p:pic>
    </p:spTree>
    <p:extLst>
      <p:ext uri="{BB962C8B-B14F-4D97-AF65-F5344CB8AC3E}">
        <p14:creationId xmlns:p14="http://schemas.microsoft.com/office/powerpoint/2010/main" val="2715594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80606-6496-D0CB-9B8B-2C5471035F50}"/>
              </a:ext>
            </a:extLst>
          </p:cNvPr>
          <p:cNvSpPr>
            <a:spLocks noGrp="1"/>
          </p:cNvSpPr>
          <p:nvPr>
            <p:ph type="title"/>
          </p:nvPr>
        </p:nvSpPr>
        <p:spPr/>
        <p:txBody>
          <a:bodyPr/>
          <a:lstStyle/>
          <a:p>
            <a:r>
              <a:rPr lang="en-IN" dirty="0"/>
              <a:t>                               Prediction</a:t>
            </a:r>
          </a:p>
        </p:txBody>
      </p:sp>
      <p:pic>
        <p:nvPicPr>
          <p:cNvPr id="10" name="Content Placeholder 9">
            <a:extLst>
              <a:ext uri="{FF2B5EF4-FFF2-40B4-BE49-F238E27FC236}">
                <a16:creationId xmlns:a16="http://schemas.microsoft.com/office/drawing/2014/main" id="{2AEC12BC-9416-44E6-C03D-464F61C3F2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9838" y="1690688"/>
            <a:ext cx="11280709" cy="4355549"/>
          </a:xfrm>
        </p:spPr>
      </p:pic>
      <p:sp>
        <p:nvSpPr>
          <p:cNvPr id="4" name="Date Placeholder 3">
            <a:extLst>
              <a:ext uri="{FF2B5EF4-FFF2-40B4-BE49-F238E27FC236}">
                <a16:creationId xmlns:a16="http://schemas.microsoft.com/office/drawing/2014/main" id="{E59DA3A3-EAE5-7DC1-675E-E2814B2BE070}"/>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58339CC4-7BD1-D520-3711-4B22557282A1}"/>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8A076D7F-2B42-4B0A-7005-4F33BE8C1D7B}"/>
              </a:ext>
            </a:extLst>
          </p:cNvPr>
          <p:cNvSpPr>
            <a:spLocks noGrp="1"/>
          </p:cNvSpPr>
          <p:nvPr>
            <p:ph type="sldNum" sz="quarter" idx="12"/>
          </p:nvPr>
        </p:nvSpPr>
        <p:spPr/>
        <p:txBody>
          <a:bodyPr/>
          <a:lstStyle/>
          <a:p>
            <a:fld id="{65DCBD69-296B-4D7C-AF62-9B588FC78772}" type="slidenum">
              <a:rPr lang="en-IN" smtClean="0"/>
              <a:t>16</a:t>
            </a:fld>
            <a:endParaRPr lang="en-IN"/>
          </a:p>
        </p:txBody>
      </p:sp>
    </p:spTree>
    <p:extLst>
      <p:ext uri="{BB962C8B-B14F-4D97-AF65-F5344CB8AC3E}">
        <p14:creationId xmlns:p14="http://schemas.microsoft.com/office/powerpoint/2010/main" val="4120622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363A-81D6-A938-31EB-E2CFF16E6EBF}"/>
              </a:ext>
            </a:extLst>
          </p:cNvPr>
          <p:cNvSpPr>
            <a:spLocks noGrp="1"/>
          </p:cNvSpPr>
          <p:nvPr>
            <p:ph type="title"/>
          </p:nvPr>
        </p:nvSpPr>
        <p:spPr/>
        <p:txBody>
          <a:bodyPr/>
          <a:lstStyle/>
          <a:p>
            <a:r>
              <a:rPr lang="en-IN" dirty="0"/>
              <a:t>                                  Result</a:t>
            </a:r>
          </a:p>
        </p:txBody>
      </p:sp>
      <p:pic>
        <p:nvPicPr>
          <p:cNvPr id="8" name="Content Placeholder 7">
            <a:extLst>
              <a:ext uri="{FF2B5EF4-FFF2-40B4-BE49-F238E27FC236}">
                <a16:creationId xmlns:a16="http://schemas.microsoft.com/office/drawing/2014/main" id="{064BD4EA-EE29-A5DD-797B-909A4D0105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9264" y="1825625"/>
            <a:ext cx="10133472" cy="4351338"/>
          </a:xfrm>
        </p:spPr>
      </p:pic>
      <p:sp>
        <p:nvSpPr>
          <p:cNvPr id="4" name="Date Placeholder 3">
            <a:extLst>
              <a:ext uri="{FF2B5EF4-FFF2-40B4-BE49-F238E27FC236}">
                <a16:creationId xmlns:a16="http://schemas.microsoft.com/office/drawing/2014/main" id="{514D6838-C5B0-94DF-06BF-6FB89ABC9A3A}"/>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6F1A9C70-5D7D-59F0-6334-AD35824E6ADA}"/>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F0846FD8-48DD-8420-9CEE-AB6E8B97E1F5}"/>
              </a:ext>
            </a:extLst>
          </p:cNvPr>
          <p:cNvSpPr>
            <a:spLocks noGrp="1"/>
          </p:cNvSpPr>
          <p:nvPr>
            <p:ph type="sldNum" sz="quarter" idx="12"/>
          </p:nvPr>
        </p:nvSpPr>
        <p:spPr/>
        <p:txBody>
          <a:bodyPr/>
          <a:lstStyle/>
          <a:p>
            <a:fld id="{65DCBD69-296B-4D7C-AF62-9B588FC78772}" type="slidenum">
              <a:rPr lang="en-IN" smtClean="0"/>
              <a:t>17</a:t>
            </a:fld>
            <a:endParaRPr lang="en-IN"/>
          </a:p>
        </p:txBody>
      </p:sp>
    </p:spTree>
    <p:extLst>
      <p:ext uri="{BB962C8B-B14F-4D97-AF65-F5344CB8AC3E}">
        <p14:creationId xmlns:p14="http://schemas.microsoft.com/office/powerpoint/2010/main" val="4052775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1C381-8A09-A8EE-556E-FA39DA007568}"/>
              </a:ext>
            </a:extLst>
          </p:cNvPr>
          <p:cNvSpPr>
            <a:spLocks noGrp="1"/>
          </p:cNvSpPr>
          <p:nvPr>
            <p:ph type="title"/>
          </p:nvPr>
        </p:nvSpPr>
        <p:spPr/>
        <p:txBody>
          <a:bodyPr/>
          <a:lstStyle/>
          <a:p>
            <a:r>
              <a:rPr lang="en-IN" dirty="0"/>
              <a:t>            Prediction table &amp; Flowchart</a:t>
            </a:r>
          </a:p>
        </p:txBody>
      </p:sp>
      <p:pic>
        <p:nvPicPr>
          <p:cNvPr id="8" name="Content Placeholder 7">
            <a:extLst>
              <a:ext uri="{FF2B5EF4-FFF2-40B4-BE49-F238E27FC236}">
                <a16:creationId xmlns:a16="http://schemas.microsoft.com/office/drawing/2014/main" id="{5F9EAD76-731F-2D3E-4C1B-CBBA72D0F1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5"/>
            <a:ext cx="5180046" cy="4351338"/>
          </a:xfrm>
        </p:spPr>
      </p:pic>
      <p:sp>
        <p:nvSpPr>
          <p:cNvPr id="4" name="Date Placeholder 3">
            <a:extLst>
              <a:ext uri="{FF2B5EF4-FFF2-40B4-BE49-F238E27FC236}">
                <a16:creationId xmlns:a16="http://schemas.microsoft.com/office/drawing/2014/main" id="{9589C8EF-56BE-1C74-3592-BA6BEFD366D5}"/>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4607B0F5-5E4E-F43B-3BA6-4935EB5CCC85}"/>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5D804A21-5E31-2BDB-AB50-860175CA53C7}"/>
              </a:ext>
            </a:extLst>
          </p:cNvPr>
          <p:cNvSpPr>
            <a:spLocks noGrp="1"/>
          </p:cNvSpPr>
          <p:nvPr>
            <p:ph type="sldNum" sz="quarter" idx="12"/>
          </p:nvPr>
        </p:nvSpPr>
        <p:spPr/>
        <p:txBody>
          <a:bodyPr/>
          <a:lstStyle/>
          <a:p>
            <a:fld id="{65DCBD69-296B-4D7C-AF62-9B588FC78772}" type="slidenum">
              <a:rPr lang="en-IN" smtClean="0"/>
              <a:t>18</a:t>
            </a:fld>
            <a:endParaRPr lang="en-IN"/>
          </a:p>
        </p:txBody>
      </p:sp>
      <p:pic>
        <p:nvPicPr>
          <p:cNvPr id="10" name="Picture 9">
            <a:extLst>
              <a:ext uri="{FF2B5EF4-FFF2-40B4-BE49-F238E27FC236}">
                <a16:creationId xmlns:a16="http://schemas.microsoft.com/office/drawing/2014/main" id="{B63EA559-3D12-05BB-A735-10FFF5603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0131" y="1825625"/>
            <a:ext cx="4943670" cy="4374284"/>
          </a:xfrm>
          <a:prstGeom prst="rect">
            <a:avLst/>
          </a:prstGeom>
        </p:spPr>
      </p:pic>
    </p:spTree>
    <p:extLst>
      <p:ext uri="{BB962C8B-B14F-4D97-AF65-F5344CB8AC3E}">
        <p14:creationId xmlns:p14="http://schemas.microsoft.com/office/powerpoint/2010/main" val="8103675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9931D-D7B4-55A1-6148-80699541097D}"/>
              </a:ext>
            </a:extLst>
          </p:cNvPr>
          <p:cNvSpPr>
            <a:spLocks noGrp="1"/>
          </p:cNvSpPr>
          <p:nvPr>
            <p:ph type="title"/>
          </p:nvPr>
        </p:nvSpPr>
        <p:spPr/>
        <p:txBody>
          <a:bodyPr/>
          <a:lstStyle/>
          <a:p>
            <a:r>
              <a:rPr lang="en-IN" sz="4400" b="1" dirty="0">
                <a:latin typeface="Times New Roman" panose="02020603050405020304" pitchFamily="18" charset="0"/>
                <a:cs typeface="Times New Roman" panose="02020603050405020304" pitchFamily="18" charset="0"/>
              </a:rPr>
              <a:t>      CONCLUSION &amp; FUTURE SCOPE</a:t>
            </a:r>
            <a:br>
              <a:rPr lang="en-IN" sz="4400" dirty="0"/>
            </a:br>
            <a:endParaRPr lang="en-IN" dirty="0"/>
          </a:p>
        </p:txBody>
      </p:sp>
      <p:sp>
        <p:nvSpPr>
          <p:cNvPr id="3" name="Content Placeholder 2">
            <a:extLst>
              <a:ext uri="{FF2B5EF4-FFF2-40B4-BE49-F238E27FC236}">
                <a16:creationId xmlns:a16="http://schemas.microsoft.com/office/drawing/2014/main" id="{F764EC58-C8E6-89CC-81F5-77211B6BDC83}"/>
              </a:ext>
            </a:extLst>
          </p:cNvPr>
          <p:cNvSpPr>
            <a:spLocks noGrp="1"/>
          </p:cNvSpPr>
          <p:nvPr>
            <p:ph idx="1"/>
          </p:nvPr>
        </p:nvSpPr>
        <p:spPr/>
        <p:txBody>
          <a:bodyPr/>
          <a:lstStyle/>
          <a:p>
            <a:pPr marL="285750" indent="-285750" algn="just">
              <a:spcAft>
                <a:spcPts val="600"/>
              </a:spcAf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study demonstrates the importance of flight delay prediction, reduces operational costs and improving passenger experience .</a:t>
            </a:r>
          </a:p>
          <a:p>
            <a:pPr marL="285750" indent="-285750" algn="just">
              <a:spcAft>
                <a:spcPts val="600"/>
              </a:spcAf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Outlier removal and feature engineering and removing none and null values significantly boosted model accuracy.</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Modern Machine learning models like SVM outperformed this model given highest accuracy 97% among the all models.</a:t>
            </a:r>
          </a:p>
          <a:p>
            <a:pPr marL="285750" indent="-285750" algn="just"/>
            <a:r>
              <a:rPr lang="en-US" sz="2800" dirty="0">
                <a:latin typeface="Times New Roman" panose="02020603050405020304" pitchFamily="18" charset="0"/>
                <a:cs typeface="Times New Roman" panose="02020603050405020304" pitchFamily="18" charset="0"/>
              </a:rPr>
              <a:t>Expanding the dataset to include diverse ethnic groups and geographical variations</a:t>
            </a:r>
            <a:r>
              <a:rPr lang="en-US" dirty="0">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endParaRPr lang="en-IN" dirty="0"/>
          </a:p>
        </p:txBody>
      </p:sp>
      <p:sp>
        <p:nvSpPr>
          <p:cNvPr id="4" name="Date Placeholder 3">
            <a:extLst>
              <a:ext uri="{FF2B5EF4-FFF2-40B4-BE49-F238E27FC236}">
                <a16:creationId xmlns:a16="http://schemas.microsoft.com/office/drawing/2014/main" id="{8CA375DC-F0A9-7CCD-35E4-52F93EBDF3C4}"/>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1B9990CE-855C-ED91-DAE6-0117EFF13511}"/>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28AFA765-9BFE-193D-2663-ABBDD6E40909}"/>
              </a:ext>
            </a:extLst>
          </p:cNvPr>
          <p:cNvSpPr>
            <a:spLocks noGrp="1"/>
          </p:cNvSpPr>
          <p:nvPr>
            <p:ph type="sldNum" sz="quarter" idx="12"/>
          </p:nvPr>
        </p:nvSpPr>
        <p:spPr/>
        <p:txBody>
          <a:bodyPr/>
          <a:lstStyle/>
          <a:p>
            <a:fld id="{65DCBD69-296B-4D7C-AF62-9B588FC78772}" type="slidenum">
              <a:rPr lang="en-IN" smtClean="0"/>
              <a:t>19</a:t>
            </a:fld>
            <a:endParaRPr lang="en-IN"/>
          </a:p>
        </p:txBody>
      </p:sp>
    </p:spTree>
    <p:extLst>
      <p:ext uri="{BB962C8B-B14F-4D97-AF65-F5344CB8AC3E}">
        <p14:creationId xmlns:p14="http://schemas.microsoft.com/office/powerpoint/2010/main" val="3159171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b="1" dirty="0">
                <a:latin typeface="Times New Roman" panose="02020603050405020304" pitchFamily="18" charset="0"/>
                <a:cs typeface="Times New Roman" panose="02020603050405020304" pitchFamily="18" charset="0"/>
              </a:rPr>
              <a:t>OUTLINE</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1099457" y="1493134"/>
            <a:ext cx="10515600" cy="4683829"/>
          </a:xfrm>
        </p:spPr>
        <p:txBody>
          <a:bodyPr>
            <a:normAutofit fontScale="92500" lnSpcReduction="20000"/>
          </a:bodyPr>
          <a:lstStyle/>
          <a:p>
            <a:pPr marL="514350" indent="-514350">
              <a:buFont typeface="+mj-lt"/>
              <a:buAutoNum type="arabicPeriod"/>
            </a:pPr>
            <a:r>
              <a:rPr lang="en-IN" dirty="0">
                <a:latin typeface="Times New Roman" panose="02020603050405020304" pitchFamily="18" charset="0"/>
                <a:cs typeface="Times New Roman" panose="02020603050405020304" pitchFamily="18" charset="0"/>
              </a:rPr>
              <a:t>Abstract</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Introduction</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Literature Survey</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Research Gaps</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Problem Statement</a:t>
            </a:r>
          </a:p>
          <a:p>
            <a:pPr marL="514350" indent="-514350">
              <a:buFont typeface="+mj-lt"/>
              <a:buAutoNum type="arabicPeriod"/>
            </a:pPr>
            <a:r>
              <a:rPr lang="en-IN" dirty="0">
                <a:latin typeface="Times New Roman" panose="02020603050405020304" pitchFamily="18" charset="0"/>
                <a:cs typeface="Times New Roman" panose="02020603050405020304" pitchFamily="18" charset="0"/>
              </a:rPr>
              <a:t>Objectives</a:t>
            </a:r>
          </a:p>
          <a:p>
            <a:pPr marL="342900" indent="-342900">
              <a:buFont typeface="+mj-lt"/>
              <a:buAutoNum type="arabicPeriod"/>
            </a:pPr>
            <a:r>
              <a:rPr lang="en-US" sz="2800" dirty="0">
                <a:latin typeface="Times New Roman" panose="02020603050405020304" pitchFamily="18" charset="0"/>
                <a:cs typeface="Times New Roman" panose="02020603050405020304" pitchFamily="18" charset="0"/>
              </a:rPr>
              <a:t>Methodology </a:t>
            </a:r>
          </a:p>
          <a:p>
            <a:pPr marL="342900" indent="-342900">
              <a:buFont typeface="+mj-lt"/>
              <a:buAutoNum type="arabicPeriod"/>
            </a:pPr>
            <a:r>
              <a:rPr lang="en-US" sz="2800" dirty="0">
                <a:latin typeface="Times New Roman" panose="02020603050405020304" pitchFamily="18" charset="0"/>
                <a:cs typeface="Times New Roman" panose="02020603050405020304" pitchFamily="18" charset="0"/>
              </a:rPr>
              <a:t>System Requirements</a:t>
            </a:r>
          </a:p>
          <a:p>
            <a:pPr marL="342900" indent="-342900">
              <a:buFont typeface="+mj-lt"/>
              <a:buAutoNum type="arabicPeriod"/>
            </a:pPr>
            <a:r>
              <a:rPr lang="en-US" sz="2800" dirty="0">
                <a:latin typeface="Times New Roman" panose="02020603050405020304" pitchFamily="18" charset="0"/>
                <a:cs typeface="Times New Roman" panose="02020603050405020304" pitchFamily="18" charset="0"/>
              </a:rPr>
              <a:t>Results and Analysis </a:t>
            </a:r>
          </a:p>
          <a:p>
            <a:pPr marL="342900" indent="-342900">
              <a:buFont typeface="+mj-lt"/>
              <a:buAutoNum type="arabicPeriod"/>
            </a:pPr>
            <a:r>
              <a:rPr lang="en-US" sz="2800" dirty="0">
                <a:latin typeface="Times New Roman" panose="02020603050405020304" pitchFamily="18" charset="0"/>
                <a:cs typeface="Times New Roman" panose="02020603050405020304" pitchFamily="18" charset="0"/>
              </a:rPr>
              <a:t>Conclusion &amp; Future Scope</a:t>
            </a:r>
          </a:p>
          <a:p>
            <a:pPr marL="342900" indent="-342900">
              <a:buFont typeface="+mj-lt"/>
              <a:buAutoNum type="arabicPeriod"/>
            </a:pPr>
            <a:r>
              <a:rPr lang="en-US" sz="2800" dirty="0">
                <a:latin typeface="Times New Roman" panose="02020603050405020304" pitchFamily="18" charset="0"/>
                <a:cs typeface="Times New Roman" panose="02020603050405020304" pitchFamily="18" charset="0"/>
              </a:rPr>
              <a:t>References</a:t>
            </a:r>
          </a:p>
          <a:p>
            <a:pPr marL="0" indent="0">
              <a:buNone/>
            </a:pP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889477E6-D1B2-4024-A621-0A271A8663AE}"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2</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6752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2D409-101C-15C6-3A42-4E63C38EFD2F}"/>
              </a:ext>
            </a:extLst>
          </p:cNvPr>
          <p:cNvSpPr>
            <a:spLocks noGrp="1"/>
          </p:cNvSpPr>
          <p:nvPr>
            <p:ph type="title"/>
          </p:nvPr>
        </p:nvSpPr>
        <p:spPr/>
        <p:txBody>
          <a:bodyPr/>
          <a:lstStyle/>
          <a:p>
            <a:r>
              <a:rPr lang="en-US" sz="4400" b="1" dirty="0">
                <a:latin typeface="Times New Roman" panose="02020603050405020304" pitchFamily="18" charset="0"/>
                <a:cs typeface="Times New Roman" panose="02020603050405020304" pitchFamily="18" charset="0"/>
              </a:rPr>
              <a:t>                       REFERENCES</a:t>
            </a:r>
            <a:endParaRPr lang="en-IN" dirty="0"/>
          </a:p>
        </p:txBody>
      </p:sp>
      <p:sp>
        <p:nvSpPr>
          <p:cNvPr id="3" name="Content Placeholder 2">
            <a:extLst>
              <a:ext uri="{FF2B5EF4-FFF2-40B4-BE49-F238E27FC236}">
                <a16:creationId xmlns:a16="http://schemas.microsoft.com/office/drawing/2014/main" id="{3EC25A75-2B9D-BBCF-32EA-B9C9A5B2A05C}"/>
              </a:ext>
            </a:extLst>
          </p:cNvPr>
          <p:cNvSpPr>
            <a:spLocks noGrp="1"/>
          </p:cNvSpPr>
          <p:nvPr>
            <p:ph idx="1"/>
          </p:nvPr>
        </p:nvSpPr>
        <p:spPr/>
        <p:txBody>
          <a:bodyPr>
            <a:noAutofit/>
          </a:bodyPr>
          <a:lstStyle/>
          <a:p>
            <a:pPr algn="l"/>
            <a:r>
              <a:rPr lang="en-US" sz="2400" b="0" i="0" u="none" strike="noStrike" baseline="0" dirty="0">
                <a:latin typeface="NimbusRomNo9L-Regu"/>
              </a:rPr>
              <a:t>[1] </a:t>
            </a:r>
            <a:r>
              <a:rPr lang="en-US" sz="2400" b="0" i="0" u="none" strike="noStrike" baseline="0" dirty="0" err="1">
                <a:latin typeface="NimbusRomNo9L-Regu"/>
              </a:rPr>
              <a:t>Lapamonpinyo</a:t>
            </a:r>
            <a:r>
              <a:rPr lang="en-US" sz="2400" b="0" i="0" u="none" strike="noStrike" baseline="0" dirty="0">
                <a:latin typeface="NimbusRomNo9L-Regu"/>
              </a:rPr>
              <a:t>, P., </a:t>
            </a:r>
            <a:r>
              <a:rPr lang="en-US" sz="2400" b="0" i="0" u="none" strike="noStrike" baseline="0" dirty="0" err="1">
                <a:latin typeface="NimbusRomNo9L-Regu"/>
              </a:rPr>
              <a:t>Derrible</a:t>
            </a:r>
            <a:r>
              <a:rPr lang="en-US" sz="2400" b="0" i="0" u="none" strike="noStrike" baseline="0" dirty="0">
                <a:latin typeface="NimbusRomNo9L-Regu"/>
              </a:rPr>
              <a:t>, S., Corman, F. (2022). Real-time </a:t>
            </a:r>
            <a:r>
              <a:rPr lang="en-US" sz="2400" b="0" i="0" u="none" strike="noStrike" baseline="0" dirty="0" err="1">
                <a:latin typeface="NimbusRomNo9L-Regu"/>
              </a:rPr>
              <a:t>passengertrain</a:t>
            </a:r>
            <a:r>
              <a:rPr lang="en-US" sz="2400" b="0" i="0" u="none" strike="noStrike" baseline="0" dirty="0">
                <a:latin typeface="NimbusRomNo9L-Regu"/>
              </a:rPr>
              <a:t> delay prediction using machine learning: A case study with Amtrak </a:t>
            </a:r>
            <a:r>
              <a:rPr lang="en-IN" sz="2400" b="0" i="0" u="none" strike="noStrike" baseline="0" dirty="0">
                <a:latin typeface="NimbusRomNo9L-Regu"/>
              </a:rPr>
              <a:t>passenger train routes. IEEE Open Journal of Intelligent </a:t>
            </a:r>
            <a:r>
              <a:rPr lang="en-IN" sz="2400" b="0" i="0" u="none" strike="noStrike" baseline="0" dirty="0" err="1">
                <a:latin typeface="NimbusRomNo9L-Regu"/>
              </a:rPr>
              <a:t>TransportationSystems</a:t>
            </a:r>
            <a:r>
              <a:rPr lang="en-IN" sz="2400" b="0" i="0" u="none" strike="noStrike" baseline="0" dirty="0">
                <a:latin typeface="NimbusRomNo9L-Regu"/>
              </a:rPr>
              <a:t>, 3, 539-550.</a:t>
            </a:r>
          </a:p>
          <a:p>
            <a:pPr algn="l"/>
            <a:r>
              <a:rPr lang="en-US" sz="2400" b="0" i="0" u="none" strike="noStrike" baseline="0" dirty="0">
                <a:latin typeface="NimbusRomNo9L-Regu"/>
              </a:rPr>
              <a:t>[2] </a:t>
            </a:r>
            <a:r>
              <a:rPr lang="en-US" sz="2400" b="0" i="0" u="none" strike="noStrike" baseline="0" dirty="0" err="1">
                <a:latin typeface="NimbusRomNo9L-Regu"/>
              </a:rPr>
              <a:t>Bisandu</a:t>
            </a:r>
            <a:r>
              <a:rPr lang="en-US" sz="2400" b="0" i="0" u="none" strike="noStrike" baseline="0" dirty="0">
                <a:latin typeface="NimbusRomNo9L-Regu"/>
              </a:rPr>
              <a:t>, D. B., </a:t>
            </a:r>
            <a:r>
              <a:rPr lang="en-US" sz="2400" b="0" i="0" u="none" strike="noStrike" baseline="0" dirty="0" err="1">
                <a:latin typeface="NimbusRomNo9L-Regu"/>
              </a:rPr>
              <a:t>Moulitsas</a:t>
            </a:r>
            <a:r>
              <a:rPr lang="en-US" sz="2400" b="0" i="0" u="none" strike="noStrike" baseline="0" dirty="0">
                <a:latin typeface="NimbusRomNo9L-Regu"/>
              </a:rPr>
              <a:t>, I. (2024). Prediction of flight delay using deep operator network with gradient-mayfly </a:t>
            </a:r>
            <a:r>
              <a:rPr lang="en-US" sz="2400" b="0" i="0" u="none" strike="noStrike" baseline="0" dirty="0" err="1">
                <a:latin typeface="NimbusRomNo9L-Regu"/>
              </a:rPr>
              <a:t>optimisation</a:t>
            </a:r>
            <a:r>
              <a:rPr lang="en-US" sz="2400" b="0" i="0" u="none" strike="noStrike" baseline="0" dirty="0">
                <a:latin typeface="NimbusRomNo9L-Regu"/>
              </a:rPr>
              <a:t> algorithm. Expert Systems With Applications, 247, 123306.</a:t>
            </a:r>
          </a:p>
          <a:p>
            <a:pPr algn="l"/>
            <a:r>
              <a:rPr lang="de-DE" sz="2400" b="0" i="0" u="none" strike="noStrike" baseline="0" dirty="0">
                <a:latin typeface="NimbusRomNo9L-Regu"/>
              </a:rPr>
              <a:t>[3] Zhang, D., Peng, Y., Zhang, Y., Wu, D., Wang, H., Zhang, H. (2021). </a:t>
            </a:r>
            <a:r>
              <a:rPr lang="en-US" sz="2400" b="0" i="0" u="none" strike="noStrike" baseline="0" dirty="0">
                <a:latin typeface="NimbusRomNo9L-Regu"/>
              </a:rPr>
              <a:t>Train time delay prediction for high-speed train dispatching based on </a:t>
            </a:r>
            <a:r>
              <a:rPr lang="en-US" sz="2400" b="0" i="0" u="none" strike="noStrike" baseline="0" dirty="0" err="1">
                <a:latin typeface="NimbusRomNo9L-Regu"/>
              </a:rPr>
              <a:t>spatio</a:t>
            </a:r>
            <a:r>
              <a:rPr lang="en-US" sz="2400" b="0" i="0" u="none" strike="noStrike" baseline="0" dirty="0">
                <a:latin typeface="NimbusRomNo9L-Regu"/>
              </a:rPr>
              <a:t>-temporal graph convolutional network. IEEE Transactions on </a:t>
            </a:r>
            <a:r>
              <a:rPr lang="en-IN" sz="2400" b="0" i="0" u="none" strike="noStrike" baseline="0" dirty="0">
                <a:latin typeface="NimbusRomNo9L-Regu"/>
              </a:rPr>
              <a:t>Intelligent Transportation Systems, 23(3), 2434-2444.</a:t>
            </a:r>
          </a:p>
          <a:p>
            <a:pPr algn="l"/>
            <a:r>
              <a:rPr lang="en-IN" sz="2400" b="0" i="0" u="none" strike="noStrike" baseline="0" dirty="0">
                <a:latin typeface="NimbusRomNo9L-Regu"/>
              </a:rPr>
              <a:t>[4] </a:t>
            </a:r>
            <a:r>
              <a:rPr lang="en-IN" sz="2400" b="0" i="0" u="none" strike="noStrike" baseline="0" dirty="0" err="1">
                <a:latin typeface="NimbusRomNo9L-Regu"/>
              </a:rPr>
              <a:t>Lykou</a:t>
            </a:r>
            <a:r>
              <a:rPr lang="en-IN" sz="2400" b="0" i="0" u="none" strike="noStrike" baseline="0" dirty="0">
                <a:latin typeface="NimbusRomNo9L-Regu"/>
              </a:rPr>
              <a:t>, G., </a:t>
            </a:r>
            <a:r>
              <a:rPr lang="en-IN" sz="2400" b="0" i="0" u="none" strike="noStrike" baseline="0" dirty="0" err="1">
                <a:latin typeface="NimbusRomNo9L-Regu"/>
              </a:rPr>
              <a:t>Dedousis</a:t>
            </a:r>
            <a:r>
              <a:rPr lang="en-IN" sz="2400" b="0" i="0" u="none" strike="noStrike" baseline="0" dirty="0">
                <a:latin typeface="NimbusRomNo9L-Regu"/>
              </a:rPr>
              <a:t>, P., </a:t>
            </a:r>
            <a:r>
              <a:rPr lang="en-IN" sz="2400" b="0" i="0" u="none" strike="noStrike" baseline="0" dirty="0" err="1">
                <a:latin typeface="NimbusRomNo9L-Regu"/>
              </a:rPr>
              <a:t>Stergiopoulos</a:t>
            </a:r>
            <a:r>
              <a:rPr lang="en-IN" sz="2400" b="0" i="0" u="none" strike="noStrike" baseline="0" dirty="0">
                <a:latin typeface="NimbusRomNo9L-Regu"/>
              </a:rPr>
              <a:t>, G., </a:t>
            </a:r>
            <a:r>
              <a:rPr lang="en-IN" sz="2400" b="0" i="0" u="none" strike="noStrike" baseline="0" dirty="0" err="1">
                <a:latin typeface="NimbusRomNo9L-Regu"/>
              </a:rPr>
              <a:t>Gritzalis</a:t>
            </a:r>
            <a:r>
              <a:rPr lang="en-IN" sz="2400" b="0" i="0" u="none" strike="noStrike" baseline="0" dirty="0">
                <a:latin typeface="NimbusRomNo9L-Regu"/>
              </a:rPr>
              <a:t>, D. (2020). Assessing </a:t>
            </a:r>
            <a:r>
              <a:rPr lang="en-US" sz="2400" b="0" i="0" u="none" strike="noStrike" baseline="0" dirty="0">
                <a:latin typeface="NimbusRomNo9L-Regu"/>
              </a:rPr>
              <a:t>interdependencies and congestion delays in the aviation network. </a:t>
            </a:r>
            <a:r>
              <a:rPr lang="en-IN" sz="2400" b="0" i="0" u="none" strike="noStrike" baseline="0" dirty="0" err="1">
                <a:latin typeface="NimbusRomNo9L-Regu"/>
              </a:rPr>
              <a:t>Ieee</a:t>
            </a:r>
            <a:r>
              <a:rPr lang="en-IN" sz="2400" b="0" i="0" u="none" strike="noStrike" baseline="0" dirty="0">
                <a:latin typeface="NimbusRomNo9L-Regu"/>
              </a:rPr>
              <a:t> Access, 8, 223234-223254.</a:t>
            </a:r>
            <a:endParaRPr lang="en-IN" sz="2400" dirty="0"/>
          </a:p>
        </p:txBody>
      </p:sp>
      <p:sp>
        <p:nvSpPr>
          <p:cNvPr id="4" name="Date Placeholder 3">
            <a:extLst>
              <a:ext uri="{FF2B5EF4-FFF2-40B4-BE49-F238E27FC236}">
                <a16:creationId xmlns:a16="http://schemas.microsoft.com/office/drawing/2014/main" id="{5DD57E40-B459-F6A6-6D21-CC3007EBE8D3}"/>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041A523D-2561-745B-8F79-6F69A50C5524}"/>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34A0AC0E-FF2B-732D-DA9A-6B8A3215B475}"/>
              </a:ext>
            </a:extLst>
          </p:cNvPr>
          <p:cNvSpPr>
            <a:spLocks noGrp="1"/>
          </p:cNvSpPr>
          <p:nvPr>
            <p:ph type="sldNum" sz="quarter" idx="12"/>
          </p:nvPr>
        </p:nvSpPr>
        <p:spPr/>
        <p:txBody>
          <a:bodyPr/>
          <a:lstStyle/>
          <a:p>
            <a:fld id="{65DCBD69-296B-4D7C-AF62-9B588FC78772}" type="slidenum">
              <a:rPr lang="en-IN" smtClean="0"/>
              <a:t>20</a:t>
            </a:fld>
            <a:endParaRPr lang="en-IN"/>
          </a:p>
        </p:txBody>
      </p:sp>
    </p:spTree>
    <p:extLst>
      <p:ext uri="{BB962C8B-B14F-4D97-AF65-F5344CB8AC3E}">
        <p14:creationId xmlns:p14="http://schemas.microsoft.com/office/powerpoint/2010/main" val="4216173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2C338-416E-D8E5-F016-EAD3A5255E75}"/>
              </a:ext>
            </a:extLst>
          </p:cNvPr>
          <p:cNvSpPr>
            <a:spLocks noGrp="1"/>
          </p:cNvSpPr>
          <p:nvPr>
            <p:ph type="title"/>
          </p:nvPr>
        </p:nvSpPr>
        <p:spPr/>
        <p:txBody>
          <a:bodyPr/>
          <a:lstStyle/>
          <a:p>
            <a:r>
              <a:rPr lang="en-US" sz="4400" b="1" dirty="0">
                <a:latin typeface="Times New Roman" panose="02020603050405020304" pitchFamily="18" charset="0"/>
                <a:cs typeface="Times New Roman" panose="02020603050405020304" pitchFamily="18" charset="0"/>
              </a:rPr>
              <a:t>                        REFERENCES</a:t>
            </a:r>
            <a:endParaRPr lang="en-IN" dirty="0"/>
          </a:p>
        </p:txBody>
      </p:sp>
      <p:sp>
        <p:nvSpPr>
          <p:cNvPr id="3" name="Content Placeholder 2">
            <a:extLst>
              <a:ext uri="{FF2B5EF4-FFF2-40B4-BE49-F238E27FC236}">
                <a16:creationId xmlns:a16="http://schemas.microsoft.com/office/drawing/2014/main" id="{4B79EEFE-0ECD-A442-664D-42C45184B598}"/>
              </a:ext>
            </a:extLst>
          </p:cNvPr>
          <p:cNvSpPr>
            <a:spLocks noGrp="1"/>
          </p:cNvSpPr>
          <p:nvPr>
            <p:ph idx="1"/>
          </p:nvPr>
        </p:nvSpPr>
        <p:spPr/>
        <p:txBody>
          <a:bodyPr>
            <a:normAutofit/>
          </a:bodyPr>
          <a:lstStyle/>
          <a:p>
            <a:pPr algn="l"/>
            <a:r>
              <a:rPr lang="en-IN" sz="2400" b="0" i="0" u="none" strike="noStrike" baseline="0" dirty="0">
                <a:latin typeface="NimbusRomNo9L-Regu"/>
              </a:rPr>
              <a:t>[5] Zhang, H., Liang, S., Han, Y., Ma, M., Leng, R. (2020). A prediction </a:t>
            </a:r>
            <a:r>
              <a:rPr lang="en-US" sz="2400" b="0" i="0" u="none" strike="noStrike" baseline="0" dirty="0">
                <a:latin typeface="NimbusRomNo9L-Regu"/>
              </a:rPr>
              <a:t>model for bus arrival time at bus stop considering signal control and surrounding traffic flow. IEEE Access, 8, 127672-127681.</a:t>
            </a:r>
          </a:p>
          <a:p>
            <a:pPr algn="l"/>
            <a:r>
              <a:rPr lang="it-IT" sz="2400" b="0" i="0" u="none" strike="noStrike" baseline="0" dirty="0">
                <a:latin typeface="NimbusRomNo9L-Regu"/>
              </a:rPr>
              <a:t>[6] Pineda-Jaramillo, J., Bigi, F., Bosi, T., Viti, F., D’ariano, A. (2023). </a:t>
            </a:r>
            <a:r>
              <a:rPr lang="en-US" sz="2400" b="0" i="0" u="none" strike="noStrike" baseline="0" dirty="0">
                <a:latin typeface="NimbusRomNo9L-Regu"/>
              </a:rPr>
              <a:t>Short-term arrival delay time prediction in freight rail operations using </a:t>
            </a:r>
            <a:r>
              <a:rPr lang="en-IN" sz="2400" b="0" i="0" u="none" strike="noStrike" baseline="0" dirty="0">
                <a:latin typeface="NimbusRomNo9L-Regu"/>
              </a:rPr>
              <a:t>data-driven models. IEEE Access, 11, 46966-46978.</a:t>
            </a:r>
          </a:p>
          <a:p>
            <a:pPr algn="l"/>
            <a:r>
              <a:rPr lang="en-IN" sz="2400" b="0" i="0" u="none" strike="noStrike" baseline="0" dirty="0">
                <a:latin typeface="NimbusRomNo9L-Regu"/>
              </a:rPr>
              <a:t>[7] Boateng, V. A., Yang, B. (2023). A global </a:t>
            </a:r>
            <a:r>
              <a:rPr lang="en-IN" sz="2400" b="0" i="0" u="none" strike="noStrike" baseline="0" dirty="0" err="1">
                <a:latin typeface="NimbusRomNo9L-Regu"/>
              </a:rPr>
              <a:t>modeling</a:t>
            </a:r>
            <a:r>
              <a:rPr lang="en-IN" sz="2400" b="0" i="0" u="none" strike="noStrike" baseline="0" dirty="0">
                <a:latin typeface="NimbusRomNo9L-Regu"/>
              </a:rPr>
              <a:t> pruning ensemble </a:t>
            </a:r>
            <a:r>
              <a:rPr lang="en-US" sz="2400" b="0" i="0" u="none" strike="noStrike" baseline="0" dirty="0">
                <a:latin typeface="NimbusRomNo9L-Regu"/>
              </a:rPr>
              <a:t>stacking with deep learning and neural network meta-learner for </a:t>
            </a:r>
            <a:r>
              <a:rPr lang="en-IN" sz="2400" b="0" i="0" u="none" strike="noStrike" baseline="0" dirty="0">
                <a:latin typeface="NimbusRomNo9L-Regu"/>
              </a:rPr>
              <a:t>passenger train delay prediction. IEEE Access, 11, 62605-62615.</a:t>
            </a:r>
          </a:p>
          <a:p>
            <a:pPr algn="l"/>
            <a:r>
              <a:rPr lang="it-IT" sz="2400" b="0" i="0" u="none" strike="noStrike" baseline="0" dirty="0">
                <a:latin typeface="NimbusRomNo9L-Regu"/>
              </a:rPr>
              <a:t>[8] Guleria, Y., Cai, Q., Alam, S., Li, L. (2019). A multi-agent approach for </a:t>
            </a:r>
            <a:r>
              <a:rPr lang="en-US" sz="2400" b="0" i="0" u="none" strike="noStrike" baseline="0" dirty="0">
                <a:latin typeface="NimbusRomNo9L-Regu"/>
              </a:rPr>
              <a:t>reactionary delay prediction of flights. IEEE Access, 7, 181565-181579.</a:t>
            </a:r>
            <a:endParaRPr lang="en-IN" sz="2400" dirty="0"/>
          </a:p>
        </p:txBody>
      </p:sp>
      <p:sp>
        <p:nvSpPr>
          <p:cNvPr id="4" name="Date Placeholder 3">
            <a:extLst>
              <a:ext uri="{FF2B5EF4-FFF2-40B4-BE49-F238E27FC236}">
                <a16:creationId xmlns:a16="http://schemas.microsoft.com/office/drawing/2014/main" id="{DB54CAC7-444F-E730-C715-6AC89FF5A852}"/>
              </a:ext>
            </a:extLst>
          </p:cNvPr>
          <p:cNvSpPr>
            <a:spLocks noGrp="1"/>
          </p:cNvSpPr>
          <p:nvPr>
            <p:ph type="dt" sz="half" idx="10"/>
          </p:nvPr>
        </p:nvSpPr>
        <p:spPr/>
        <p:txBody>
          <a:bodyPr/>
          <a:lstStyle/>
          <a:p>
            <a:fld id="{624C803B-62AD-4010-AEFB-D9AF802A6496}" type="datetime1">
              <a:rPr lang="en-IN" smtClean="0"/>
              <a:t>18-03-2025</a:t>
            </a:fld>
            <a:endParaRPr lang="en-IN"/>
          </a:p>
        </p:txBody>
      </p:sp>
      <p:sp>
        <p:nvSpPr>
          <p:cNvPr id="5" name="Footer Placeholder 4">
            <a:extLst>
              <a:ext uri="{FF2B5EF4-FFF2-40B4-BE49-F238E27FC236}">
                <a16:creationId xmlns:a16="http://schemas.microsoft.com/office/drawing/2014/main" id="{2F6FDA37-C0ED-FF55-145E-BA82DA03E642}"/>
              </a:ext>
            </a:extLst>
          </p:cNvPr>
          <p:cNvSpPr>
            <a:spLocks noGrp="1"/>
          </p:cNvSpPr>
          <p:nvPr>
            <p:ph type="ftr" sz="quarter" idx="11"/>
          </p:nvPr>
        </p:nvSpPr>
        <p:spPr/>
        <p:txBody>
          <a:bodyPr/>
          <a:lstStyle/>
          <a:p>
            <a:r>
              <a:rPr lang="en-US"/>
              <a:t>Review No.         Batch No.           Department of CSE</a:t>
            </a:r>
            <a:endParaRPr lang="en-IN"/>
          </a:p>
        </p:txBody>
      </p:sp>
      <p:sp>
        <p:nvSpPr>
          <p:cNvPr id="6" name="Slide Number Placeholder 5">
            <a:extLst>
              <a:ext uri="{FF2B5EF4-FFF2-40B4-BE49-F238E27FC236}">
                <a16:creationId xmlns:a16="http://schemas.microsoft.com/office/drawing/2014/main" id="{33FC0315-1E13-A3F6-984A-401D8CCA122D}"/>
              </a:ext>
            </a:extLst>
          </p:cNvPr>
          <p:cNvSpPr>
            <a:spLocks noGrp="1"/>
          </p:cNvSpPr>
          <p:nvPr>
            <p:ph type="sldNum" sz="quarter" idx="12"/>
          </p:nvPr>
        </p:nvSpPr>
        <p:spPr/>
        <p:txBody>
          <a:bodyPr/>
          <a:lstStyle/>
          <a:p>
            <a:fld id="{65DCBD69-296B-4D7C-AF62-9B588FC78772}" type="slidenum">
              <a:rPr lang="en-IN" smtClean="0"/>
              <a:t>21</a:t>
            </a:fld>
            <a:endParaRPr lang="en-IN" dirty="0"/>
          </a:p>
        </p:txBody>
      </p:sp>
    </p:spTree>
    <p:extLst>
      <p:ext uri="{BB962C8B-B14F-4D97-AF65-F5344CB8AC3E}">
        <p14:creationId xmlns:p14="http://schemas.microsoft.com/office/powerpoint/2010/main" val="2752091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F4F884-8133-A0A3-60F0-3E20D2E39B8C}"/>
              </a:ext>
            </a:extLst>
          </p:cNvPr>
          <p:cNvSpPr>
            <a:spLocks noGrp="1"/>
          </p:cNvSpPr>
          <p:nvPr>
            <p:ph type="dt" sz="half" idx="10"/>
          </p:nvPr>
        </p:nvSpPr>
        <p:spPr/>
        <p:txBody>
          <a:bodyPr/>
          <a:lstStyle/>
          <a:p>
            <a:fld id="{F396EEC6-0141-45B7-8835-252B848F88BA}" type="datetime1">
              <a:rPr lang="en-IN" smtClean="0"/>
              <a:t>18-03-2025</a:t>
            </a:fld>
            <a:endParaRPr lang="en-IN"/>
          </a:p>
        </p:txBody>
      </p:sp>
      <p:sp>
        <p:nvSpPr>
          <p:cNvPr id="3" name="Footer Placeholder 2">
            <a:extLst>
              <a:ext uri="{FF2B5EF4-FFF2-40B4-BE49-F238E27FC236}">
                <a16:creationId xmlns:a16="http://schemas.microsoft.com/office/drawing/2014/main" id="{7333C7E0-0A3B-0994-85E4-CD2810B4B6B2}"/>
              </a:ext>
            </a:extLst>
          </p:cNvPr>
          <p:cNvSpPr>
            <a:spLocks noGrp="1"/>
          </p:cNvSpPr>
          <p:nvPr>
            <p:ph type="ftr" sz="quarter" idx="11"/>
          </p:nvPr>
        </p:nvSpPr>
        <p:spPr/>
        <p:txBody>
          <a:bodyPr/>
          <a:lstStyle/>
          <a:p>
            <a:r>
              <a:rPr lang="en-US"/>
              <a:t>Review No.         Batch No.           Department of CSE</a:t>
            </a:r>
            <a:endParaRPr lang="en-IN"/>
          </a:p>
        </p:txBody>
      </p:sp>
      <p:sp>
        <p:nvSpPr>
          <p:cNvPr id="4" name="Slide Number Placeholder 3">
            <a:extLst>
              <a:ext uri="{FF2B5EF4-FFF2-40B4-BE49-F238E27FC236}">
                <a16:creationId xmlns:a16="http://schemas.microsoft.com/office/drawing/2014/main" id="{AF3741F6-A457-7202-21B8-073426EFDBF7}"/>
              </a:ext>
            </a:extLst>
          </p:cNvPr>
          <p:cNvSpPr>
            <a:spLocks noGrp="1"/>
          </p:cNvSpPr>
          <p:nvPr>
            <p:ph type="sldNum" sz="quarter" idx="12"/>
          </p:nvPr>
        </p:nvSpPr>
        <p:spPr/>
        <p:txBody>
          <a:bodyPr/>
          <a:lstStyle/>
          <a:p>
            <a:fld id="{65DCBD69-296B-4D7C-AF62-9B588FC78772}" type="slidenum">
              <a:rPr lang="en-IN" smtClean="0"/>
              <a:t>22</a:t>
            </a:fld>
            <a:endParaRPr lang="en-IN"/>
          </a:p>
        </p:txBody>
      </p:sp>
      <p:pic>
        <p:nvPicPr>
          <p:cNvPr id="3078" name="Picture 6" descr="Free Simple Thank You Slides - SlideChef">
            <a:extLst>
              <a:ext uri="{FF2B5EF4-FFF2-40B4-BE49-F238E27FC236}">
                <a16:creationId xmlns:a16="http://schemas.microsoft.com/office/drawing/2014/main" id="{C7E4AAD3-DF3D-21B7-938A-2084313243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10751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FCA875-A794-EA3C-FE44-65B10EB2CA8E}"/>
              </a:ext>
            </a:extLst>
          </p:cNvPr>
          <p:cNvSpPr>
            <a:spLocks noGrp="1"/>
          </p:cNvSpPr>
          <p:nvPr>
            <p:ph type="dt" sz="half" idx="10"/>
          </p:nvPr>
        </p:nvSpPr>
        <p:spPr/>
        <p:txBody>
          <a:bodyPr/>
          <a:lstStyle/>
          <a:p>
            <a:fld id="{F396EEC6-0141-45B7-8835-252B848F88BA}" type="datetime1">
              <a:rPr lang="en-IN" smtClean="0"/>
              <a:t>18-03-2025</a:t>
            </a:fld>
            <a:endParaRPr lang="en-IN"/>
          </a:p>
        </p:txBody>
      </p:sp>
      <p:sp>
        <p:nvSpPr>
          <p:cNvPr id="3" name="Footer Placeholder 2">
            <a:extLst>
              <a:ext uri="{FF2B5EF4-FFF2-40B4-BE49-F238E27FC236}">
                <a16:creationId xmlns:a16="http://schemas.microsoft.com/office/drawing/2014/main" id="{D5527C12-F1C4-82AD-1D76-159E01388AED}"/>
              </a:ext>
            </a:extLst>
          </p:cNvPr>
          <p:cNvSpPr>
            <a:spLocks noGrp="1"/>
          </p:cNvSpPr>
          <p:nvPr>
            <p:ph type="ftr" sz="quarter" idx="11"/>
          </p:nvPr>
        </p:nvSpPr>
        <p:spPr/>
        <p:txBody>
          <a:bodyPr/>
          <a:lstStyle/>
          <a:p>
            <a:r>
              <a:rPr lang="en-US"/>
              <a:t>Review No.         Batch No.           Department of CSE</a:t>
            </a:r>
            <a:endParaRPr lang="en-IN"/>
          </a:p>
        </p:txBody>
      </p:sp>
      <p:sp>
        <p:nvSpPr>
          <p:cNvPr id="4" name="Slide Number Placeholder 3">
            <a:extLst>
              <a:ext uri="{FF2B5EF4-FFF2-40B4-BE49-F238E27FC236}">
                <a16:creationId xmlns:a16="http://schemas.microsoft.com/office/drawing/2014/main" id="{8A1D76C3-41A4-4CAB-6B78-6C5EC8E5F033}"/>
              </a:ext>
            </a:extLst>
          </p:cNvPr>
          <p:cNvSpPr>
            <a:spLocks noGrp="1"/>
          </p:cNvSpPr>
          <p:nvPr>
            <p:ph type="sldNum" sz="quarter" idx="12"/>
          </p:nvPr>
        </p:nvSpPr>
        <p:spPr/>
        <p:txBody>
          <a:bodyPr/>
          <a:lstStyle/>
          <a:p>
            <a:fld id="{65DCBD69-296B-4D7C-AF62-9B588FC78772}" type="slidenum">
              <a:rPr lang="en-IN" smtClean="0"/>
              <a:t>23</a:t>
            </a:fld>
            <a:endParaRPr lang="en-IN"/>
          </a:p>
        </p:txBody>
      </p:sp>
      <p:pic>
        <p:nvPicPr>
          <p:cNvPr id="4102" name="Picture 6" descr="Closing Slides for PowerPoint and Google Slides">
            <a:extLst>
              <a:ext uri="{FF2B5EF4-FFF2-40B4-BE49-F238E27FC236}">
                <a16:creationId xmlns:a16="http://schemas.microsoft.com/office/drawing/2014/main" id="{8398BF91-CE2B-46C6-1316-E18F9D674A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4444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ABSTRACT</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1009409" y="1142951"/>
            <a:ext cx="10515600" cy="4572098"/>
          </a:xfrm>
        </p:spPr>
        <p:txBody>
          <a:bodyPr>
            <a:normAutofit/>
          </a:bodyPr>
          <a:lstStyle/>
          <a:p>
            <a:pPr marL="0" indent="0" algn="just">
              <a:lnSpc>
                <a:spcPct val="100000"/>
              </a:lnSpc>
              <a:buNone/>
            </a:pPr>
            <a:r>
              <a:rPr lang="en-US" sz="2400" dirty="0">
                <a:latin typeface="Times New Roman" panose="02020603050405020304" pitchFamily="18" charset="0"/>
                <a:cs typeface="Times New Roman" panose="02020603050405020304" pitchFamily="18" charset="0"/>
              </a:rPr>
              <a:t>This study presents a Improving Passenger Experience: Predicting Airline Delays Through Machine Learning using Bureau of Transportation Statistics Historical dataset, integrating advanced feature engineering and Machine learning models. Like traditional regression models and random forest and support vector machine</a:t>
            </a:r>
          </a:p>
          <a:p>
            <a:pPr marL="0" indent="0" algn="just">
              <a:lnSpc>
                <a:spcPct val="100000"/>
              </a:lnSpc>
              <a:buNone/>
            </a:pPr>
            <a:r>
              <a:rPr lang="en-US" sz="2400" dirty="0">
                <a:latin typeface="Times New Roman" panose="02020603050405020304" pitchFamily="18" charset="0"/>
                <a:cs typeface="Times New Roman" panose="02020603050405020304" pitchFamily="18" charset="0"/>
              </a:rPr>
              <a:t>By incorporating features like weather ,distance, and air traffic, the proposed approach achieves more accurate predictions. Experiments demonstrate that removing outliers significantly enhances model performance. </a:t>
            </a:r>
          </a:p>
          <a:p>
            <a:pPr marL="0" indent="0" algn="just">
              <a:lnSpc>
                <a:spcPct val="100000"/>
              </a:lnSpc>
              <a:buNone/>
            </a:pPr>
            <a:r>
              <a:rPr lang="en-US" sz="2400" dirty="0">
                <a:latin typeface="Times New Roman" panose="02020603050405020304" pitchFamily="18" charset="0"/>
                <a:cs typeface="Times New Roman" panose="02020603050405020304" pitchFamily="18" charset="0"/>
              </a:rPr>
              <a:t>This research provides a reliable tool for personalized the passenger experience the impact of advanced data science techniques in airlines.</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62295500-64E7-4D97-9D4A-78523B0706FF}"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3</a:t>
            </a:fld>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9108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6"/>
            <a:ext cx="10173182" cy="562154"/>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LITERATURE SURVEY</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p:txBody>
          <a:bodyPr>
            <a:normAutofit/>
          </a:bodyPr>
          <a:lstStyle/>
          <a:p>
            <a:pPr marL="0" indent="0">
              <a:buNone/>
            </a:pPr>
            <a:endParaRPr lang="en-I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4DC18775-DE41-46DA-992A-5E2E089E1992}"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4</a:t>
            </a:fld>
            <a:endParaRPr lang="en-US" dirty="0">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D5492C34-DF62-E3B9-3F6C-997B49ACCC8A}"/>
              </a:ext>
            </a:extLst>
          </p:cNvPr>
          <p:cNvGraphicFramePr>
            <a:graphicFrameLocks noGrp="1"/>
          </p:cNvGraphicFramePr>
          <p:nvPr>
            <p:extLst>
              <p:ext uri="{D42A27DB-BD31-4B8C-83A1-F6EECF244321}">
                <p14:modId xmlns:p14="http://schemas.microsoft.com/office/powerpoint/2010/main" val="1099228021"/>
              </p:ext>
            </p:extLst>
          </p:nvPr>
        </p:nvGraphicFramePr>
        <p:xfrm>
          <a:off x="685800" y="872481"/>
          <a:ext cx="10966579" cy="6100706"/>
        </p:xfrm>
        <a:graphic>
          <a:graphicData uri="http://schemas.openxmlformats.org/drawingml/2006/table">
            <a:tbl>
              <a:tblPr firstRow="1" bandRow="1">
                <a:tableStyleId>{17292A2E-F333-43FB-9621-5CBBE7FDCDCB}</a:tableStyleId>
              </a:tblPr>
              <a:tblGrid>
                <a:gridCol w="497632">
                  <a:extLst>
                    <a:ext uri="{9D8B030D-6E8A-4147-A177-3AD203B41FA5}">
                      <a16:colId xmlns:a16="http://schemas.microsoft.com/office/drawing/2014/main" val="166576671"/>
                    </a:ext>
                  </a:extLst>
                </a:gridCol>
                <a:gridCol w="2155372">
                  <a:extLst>
                    <a:ext uri="{9D8B030D-6E8A-4147-A177-3AD203B41FA5}">
                      <a16:colId xmlns:a16="http://schemas.microsoft.com/office/drawing/2014/main" val="946789180"/>
                    </a:ext>
                  </a:extLst>
                </a:gridCol>
                <a:gridCol w="1464906">
                  <a:extLst>
                    <a:ext uri="{9D8B030D-6E8A-4147-A177-3AD203B41FA5}">
                      <a16:colId xmlns:a16="http://schemas.microsoft.com/office/drawing/2014/main" val="3483638722"/>
                    </a:ext>
                  </a:extLst>
                </a:gridCol>
                <a:gridCol w="1446245">
                  <a:extLst>
                    <a:ext uri="{9D8B030D-6E8A-4147-A177-3AD203B41FA5}">
                      <a16:colId xmlns:a16="http://schemas.microsoft.com/office/drawing/2014/main" val="1190061112"/>
                    </a:ext>
                  </a:extLst>
                </a:gridCol>
                <a:gridCol w="1978090">
                  <a:extLst>
                    <a:ext uri="{9D8B030D-6E8A-4147-A177-3AD203B41FA5}">
                      <a16:colId xmlns:a16="http://schemas.microsoft.com/office/drawing/2014/main" val="3469305604"/>
                    </a:ext>
                  </a:extLst>
                </a:gridCol>
                <a:gridCol w="1576873">
                  <a:extLst>
                    <a:ext uri="{9D8B030D-6E8A-4147-A177-3AD203B41FA5}">
                      <a16:colId xmlns:a16="http://schemas.microsoft.com/office/drawing/2014/main" val="3853106642"/>
                    </a:ext>
                  </a:extLst>
                </a:gridCol>
                <a:gridCol w="1847461">
                  <a:extLst>
                    <a:ext uri="{9D8B030D-6E8A-4147-A177-3AD203B41FA5}">
                      <a16:colId xmlns:a16="http://schemas.microsoft.com/office/drawing/2014/main" val="1601472594"/>
                    </a:ext>
                  </a:extLst>
                </a:gridCol>
              </a:tblGrid>
              <a:tr h="607704">
                <a:tc>
                  <a:txBody>
                    <a:bodyPr/>
                    <a:lstStyle/>
                    <a:p>
                      <a:pPr algn="ctr"/>
                      <a:r>
                        <a:rPr lang="en-US" sz="1600" dirty="0">
                          <a:solidFill>
                            <a:schemeClr val="tx1"/>
                          </a:solidFill>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Journal Name &amp; 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1683002">
                <a:tc>
                  <a:txBody>
                    <a:bodyPr/>
                    <a:lstStyle/>
                    <a:p>
                      <a:pPr algn="ctr"/>
                      <a:endParaRPr lang="en-US" sz="1400" dirty="0"/>
                    </a:p>
                    <a:p>
                      <a:pPr algn="ctr"/>
                      <a:endParaRPr lang="en-US" sz="1400" dirty="0"/>
                    </a:p>
                    <a:p>
                      <a:pPr algn="ctr"/>
                      <a:endParaRPr lang="en-US" sz="1400" dirty="0"/>
                    </a:p>
                    <a:p>
                      <a:pPr algn="ctr"/>
                      <a:r>
                        <a:rPr lang="en-US" sz="14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latin typeface="Times New Roman" panose="02020603050405020304" pitchFamily="18" charset="0"/>
                          <a:cs typeface="Times New Roman" panose="02020603050405020304" pitchFamily="18" charset="0"/>
                        </a:rPr>
                        <a:t>Selection of Best Machine Learning Model to Predict Delay in Passenger Airlines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 </a:t>
                      </a:r>
                    </a:p>
                    <a:p>
                      <a:endParaRPr lang="en-US" sz="1400" dirty="0"/>
                    </a:p>
                    <a:p>
                      <a:r>
                        <a:rPr lang="en-US" sz="1400" dirty="0" err="1"/>
                        <a:t>Parita</a:t>
                      </a:r>
                      <a:r>
                        <a:rPr lang="en-US" sz="1400" dirty="0"/>
                        <a:t> </a:t>
                      </a:r>
                      <a:r>
                        <a:rPr lang="en-US" sz="1400" dirty="0" err="1"/>
                        <a:t>ozaa</a:t>
                      </a:r>
                      <a:r>
                        <a:rPr lang="en-IN" sz="1400" dirty="0"/>
                        <a:t>,</a:t>
                      </a:r>
                    </a:p>
                    <a:p>
                      <a:r>
                        <a:rPr lang="en-IN" sz="1400" dirty="0"/>
                        <a:t>Sudeep </a:t>
                      </a:r>
                      <a:r>
                        <a:rPr lang="en-IN" sz="1400" dirty="0" err="1"/>
                        <a:t>Tanwar</a:t>
                      </a:r>
                      <a:r>
                        <a:rPr lang="en-IN" sz="1400" dirty="0"/>
                        <a:t> .</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p>
                      <a:endParaRPr lang="en-US" sz="1400" dirty="0"/>
                    </a:p>
                    <a:p>
                      <a:pPr algn="ctr"/>
                      <a:endParaRPr lang="en-US" sz="1400" dirty="0"/>
                    </a:p>
                    <a:p>
                      <a:pPr algn="ctr"/>
                      <a:r>
                        <a:rPr lang="en-US" sz="1400" dirty="0"/>
                        <a:t>IEEE,</a:t>
                      </a:r>
                    </a:p>
                    <a:p>
                      <a:pPr algn="ctr"/>
                      <a:r>
                        <a:rPr lang="en-US" sz="1400" dirty="0"/>
                        <a:t>2023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latin typeface="Times New Roman" panose="02020603050405020304" pitchFamily="18" charset="0"/>
                          <a:cs typeface="Times New Roman" panose="02020603050405020304" pitchFamily="18" charset="0"/>
                        </a:rPr>
                        <a:t>The paper explores various machine learning models to predict delays in passenger airlines.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Model comparison and Feature importance and predicting the accuracy and also used different advanced models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i="0" kern="1200" dirty="0">
                          <a:solidFill>
                            <a:schemeClr val="tx1"/>
                          </a:solidFill>
                          <a:effectLst/>
                          <a:latin typeface="Times New Roman" panose="02020603050405020304" pitchFamily="18" charset="0"/>
                          <a:ea typeface="+mn-ea"/>
                          <a:cs typeface="Times New Roman" panose="02020603050405020304" pitchFamily="18" charset="0"/>
                        </a:rPr>
                        <a:t>Potential application for pediatricians and parents, further improvement by adding more features and using different datasets</a:t>
                      </a:r>
                      <a:endParaRPr lang="en-US" sz="14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r h="1548120">
                <a:tc>
                  <a:txBody>
                    <a:bodyPr/>
                    <a:lstStyle/>
                    <a:p>
                      <a:pPr algn="ctr"/>
                      <a:endParaRPr lang="en-US" sz="1400" dirty="0"/>
                    </a:p>
                    <a:p>
                      <a:pPr algn="ctr"/>
                      <a:endParaRPr lang="en-US" sz="1400" dirty="0"/>
                    </a:p>
                    <a:p>
                      <a:pPr algn="ctr"/>
                      <a:endParaRPr lang="en-US" sz="1400" dirty="0"/>
                    </a:p>
                    <a:p>
                      <a:pPr algn="ctr"/>
                      <a:r>
                        <a:rPr lang="en-US" sz="1400"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lang="en-US" sz="1400" b="0" i="0" kern="1200" dirty="0">
                        <a:solidFill>
                          <a:schemeClr val="tx1"/>
                        </a:solidFill>
                        <a:effectLst/>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lang="en-US" sz="1400" b="0" i="0" kern="1200" dirty="0">
                        <a:solidFill>
                          <a:schemeClr val="tx1"/>
                        </a:solidFill>
                        <a:effectLst/>
                        <a:latin typeface="Times New Roman" panose="02020603050405020304" pitchFamily="18" charset="0"/>
                        <a:ea typeface="+mn-ea"/>
                        <a:cs typeface="Times New Roman" panose="02020603050405020304" pitchFamily="18"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Times New Roman" panose="02020603050405020304" pitchFamily="18" charset="0"/>
                          <a:ea typeface="+mn-ea"/>
                          <a:cs typeface="Times New Roman" panose="02020603050405020304" pitchFamily="18" charset="0"/>
                        </a:rPr>
                        <a:t>A Multi-Agent Approach for Reactionary Delay Prediction of Flights</a:t>
                      </a:r>
                      <a:endParaRPr lang="en-US" sz="1400" b="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The paper was written by Y. </a:t>
                      </a:r>
                      <a:r>
                        <a:rPr lang="en-US" sz="1400" dirty="0" err="1"/>
                        <a:t>Guleria</a:t>
                      </a:r>
                      <a:r>
                        <a:rPr lang="en-US" sz="1400" dirty="0"/>
                        <a:t>, Q. Cai, S. Alam, and L. Li,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p>
                    <a:p>
                      <a:r>
                        <a:rPr lang="en-US" sz="1400" dirty="0"/>
                        <a:t>        IEEE,</a:t>
                      </a:r>
                    </a:p>
                    <a:p>
                      <a:r>
                        <a:rPr lang="en-US" sz="1400" dirty="0"/>
                        <a:t>        2020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The authors proposed a multi-agent approach to </a:t>
                      </a:r>
                      <a:r>
                        <a:rPr lang="en-US" sz="1400" dirty="0" err="1"/>
                        <a:t>predictreactionary</a:t>
                      </a:r>
                      <a:r>
                        <a:rPr lang="en-US" sz="1400" dirty="0"/>
                        <a:t> delays in flights. They used a six-month ADS-B dataset collected in 2016 to test their model.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The classification results showed an average accuracy of 80.7% in predicting delayed or un-delayed flights, with a delay classification threshold of 15 minutes.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US" sz="1400" dirty="0"/>
                    </a:p>
                    <a:p>
                      <a:pPr algn="just"/>
                      <a:r>
                        <a:rPr lang="en-US" sz="1400" dirty="0"/>
                        <a:t>While the paper demonstrates a promising approach to predicting flight delays, some potential gaps in the research include: scalability, simplifying assumption.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8357853"/>
                  </a:ext>
                </a:extLst>
              </a:tr>
              <a:tr h="1548120">
                <a:tc>
                  <a:txBody>
                    <a:bodyPr/>
                    <a:lstStyle/>
                    <a:p>
                      <a:pPr algn="ctr"/>
                      <a:endParaRPr lang="en-US" sz="1400" dirty="0"/>
                    </a:p>
                    <a:p>
                      <a:pPr algn="ctr"/>
                      <a:endParaRPr lang="en-US" sz="1400" dirty="0"/>
                    </a:p>
                    <a:p>
                      <a:pPr algn="ctr"/>
                      <a:endParaRPr lang="en-US" sz="1400" dirty="0"/>
                    </a:p>
                    <a:p>
                      <a:pPr algn="ctr"/>
                      <a:r>
                        <a:rPr lang="en-US" sz="1400"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Global Modeling Pruning Ensemble Stacking With Deep Learning and Neural Network Meta-Learner for Passenger Train Delay Prediction</a:t>
                      </a:r>
                    </a:p>
                    <a:p>
                      <a:pPr algn="just"/>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1400" dirty="0"/>
                        <a:t> S. Tseng et al.,</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400" dirty="0"/>
                    </a:p>
                    <a:p>
                      <a:endParaRPr lang="en-IN" sz="1400" dirty="0"/>
                    </a:p>
                    <a:p>
                      <a:pPr algn="ctr"/>
                      <a:r>
                        <a:rPr lang="en-IN" sz="1400" dirty="0"/>
                        <a:t>IEEE, </a:t>
                      </a:r>
                    </a:p>
                    <a:p>
                      <a:pPr algn="ctr"/>
                      <a:r>
                        <a:rPr lang="en-IN" sz="1400" dirty="0"/>
                        <a:t>2022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Utilized a global modeling pruning ensemble stacking approach with deep learning and neural network meta-learner.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 mean absolute error of 4.23 minutes and  mean squared error of 35.17 minutes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Limited</a:t>
                      </a:r>
                    </a:p>
                    <a:p>
                      <a:pPr algn="just"/>
                      <a:r>
                        <a:rPr lang="en-US" sz="1400" dirty="0"/>
                        <a:t>generalizability to other transportation modes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36231"/>
                  </a:ext>
                </a:extLst>
              </a:tr>
            </a:tbl>
          </a:graphicData>
        </a:graphic>
      </p:graphicFrame>
    </p:spTree>
    <p:extLst>
      <p:ext uri="{BB962C8B-B14F-4D97-AF65-F5344CB8AC3E}">
        <p14:creationId xmlns:p14="http://schemas.microsoft.com/office/powerpoint/2010/main" val="671723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F79B92-C4D8-A945-EC31-D5E58D25C1D9}"/>
              </a:ext>
            </a:extLst>
          </p:cNvPr>
          <p:cNvSpPr>
            <a:spLocks noGrp="1"/>
          </p:cNvSpPr>
          <p:nvPr>
            <p:ph type="dt" sz="half" idx="10"/>
          </p:nvPr>
        </p:nvSpPr>
        <p:spPr/>
        <p:txBody>
          <a:bodyPr/>
          <a:lstStyle/>
          <a:p>
            <a:fld id="{F396EEC6-0141-45B7-8835-252B848F88BA}" type="datetime1">
              <a:rPr lang="en-IN" smtClean="0"/>
              <a:t>18-03-2025</a:t>
            </a:fld>
            <a:endParaRPr lang="en-IN"/>
          </a:p>
        </p:txBody>
      </p:sp>
      <p:sp>
        <p:nvSpPr>
          <p:cNvPr id="3" name="Footer Placeholder 2">
            <a:extLst>
              <a:ext uri="{FF2B5EF4-FFF2-40B4-BE49-F238E27FC236}">
                <a16:creationId xmlns:a16="http://schemas.microsoft.com/office/drawing/2014/main" id="{4CE1AD96-739D-1FF6-B6F1-F5CAF22E25AB}"/>
              </a:ext>
            </a:extLst>
          </p:cNvPr>
          <p:cNvSpPr>
            <a:spLocks noGrp="1"/>
          </p:cNvSpPr>
          <p:nvPr>
            <p:ph type="ftr" sz="quarter" idx="11"/>
          </p:nvPr>
        </p:nvSpPr>
        <p:spPr/>
        <p:txBody>
          <a:bodyPr/>
          <a:lstStyle/>
          <a:p>
            <a:r>
              <a:rPr lang="en-US" dirty="0"/>
              <a:t>Review No.         Batch No. DB2          Department of CSE</a:t>
            </a:r>
            <a:endParaRPr lang="en-IN" dirty="0"/>
          </a:p>
        </p:txBody>
      </p:sp>
      <p:sp>
        <p:nvSpPr>
          <p:cNvPr id="4" name="Slide Number Placeholder 3">
            <a:extLst>
              <a:ext uri="{FF2B5EF4-FFF2-40B4-BE49-F238E27FC236}">
                <a16:creationId xmlns:a16="http://schemas.microsoft.com/office/drawing/2014/main" id="{321E1C4B-63BA-9348-E38F-E6621214FF01}"/>
              </a:ext>
            </a:extLst>
          </p:cNvPr>
          <p:cNvSpPr>
            <a:spLocks noGrp="1"/>
          </p:cNvSpPr>
          <p:nvPr>
            <p:ph type="sldNum" sz="quarter" idx="12"/>
          </p:nvPr>
        </p:nvSpPr>
        <p:spPr/>
        <p:txBody>
          <a:bodyPr/>
          <a:lstStyle/>
          <a:p>
            <a:fld id="{65DCBD69-296B-4D7C-AF62-9B588FC78772}" type="slidenum">
              <a:rPr lang="en-IN" smtClean="0"/>
              <a:t>5</a:t>
            </a:fld>
            <a:endParaRPr lang="en-IN" dirty="0"/>
          </a:p>
        </p:txBody>
      </p:sp>
      <p:pic>
        <p:nvPicPr>
          <p:cNvPr id="5" name="Picture 4">
            <a:extLst>
              <a:ext uri="{FF2B5EF4-FFF2-40B4-BE49-F238E27FC236}">
                <a16:creationId xmlns:a16="http://schemas.microsoft.com/office/drawing/2014/main" id="{FE1E2B41-C737-CF1F-F0F3-AD21D02602E8}"/>
              </a:ext>
            </a:extLst>
          </p:cNvPr>
          <p:cNvPicPr>
            <a:picLocks noChangeAspect="1"/>
          </p:cNvPicPr>
          <p:nvPr/>
        </p:nvPicPr>
        <p:blipFill>
          <a:blip r:embed="rId2"/>
          <a:stretch>
            <a:fillRect/>
          </a:stretch>
        </p:blipFill>
        <p:spPr>
          <a:xfrm>
            <a:off x="0" y="0"/>
            <a:ext cx="3762900" cy="579027"/>
          </a:xfrm>
          <a:prstGeom prst="rect">
            <a:avLst/>
          </a:prstGeom>
        </p:spPr>
      </p:pic>
      <p:graphicFrame>
        <p:nvGraphicFramePr>
          <p:cNvPr id="6" name="Table 3">
            <a:extLst>
              <a:ext uri="{FF2B5EF4-FFF2-40B4-BE49-F238E27FC236}">
                <a16:creationId xmlns:a16="http://schemas.microsoft.com/office/drawing/2014/main" id="{250B0C0F-B6EF-70CD-6595-C325C8E3251D}"/>
              </a:ext>
            </a:extLst>
          </p:cNvPr>
          <p:cNvGraphicFramePr>
            <a:graphicFrameLocks noGrp="1"/>
          </p:cNvGraphicFramePr>
          <p:nvPr>
            <p:extLst>
              <p:ext uri="{D42A27DB-BD31-4B8C-83A1-F6EECF244321}">
                <p14:modId xmlns:p14="http://schemas.microsoft.com/office/powerpoint/2010/main" val="3567060993"/>
              </p:ext>
            </p:extLst>
          </p:nvPr>
        </p:nvGraphicFramePr>
        <p:xfrm>
          <a:off x="683468" y="738368"/>
          <a:ext cx="10825063" cy="5578319"/>
        </p:xfrm>
        <a:graphic>
          <a:graphicData uri="http://schemas.openxmlformats.org/drawingml/2006/table">
            <a:tbl>
              <a:tblPr firstRow="1" bandRow="1">
                <a:tableStyleId>{17292A2E-F333-43FB-9621-5CBBE7FDCDCB}</a:tableStyleId>
              </a:tblPr>
              <a:tblGrid>
                <a:gridCol w="608342">
                  <a:extLst>
                    <a:ext uri="{9D8B030D-6E8A-4147-A177-3AD203B41FA5}">
                      <a16:colId xmlns:a16="http://schemas.microsoft.com/office/drawing/2014/main" val="166576671"/>
                    </a:ext>
                  </a:extLst>
                </a:gridCol>
                <a:gridCol w="1944418">
                  <a:extLst>
                    <a:ext uri="{9D8B030D-6E8A-4147-A177-3AD203B41FA5}">
                      <a16:colId xmlns:a16="http://schemas.microsoft.com/office/drawing/2014/main" val="946789180"/>
                    </a:ext>
                  </a:extLst>
                </a:gridCol>
                <a:gridCol w="1620348">
                  <a:extLst>
                    <a:ext uri="{9D8B030D-6E8A-4147-A177-3AD203B41FA5}">
                      <a16:colId xmlns:a16="http://schemas.microsoft.com/office/drawing/2014/main" val="3483638722"/>
                    </a:ext>
                  </a:extLst>
                </a:gridCol>
                <a:gridCol w="1671518">
                  <a:extLst>
                    <a:ext uri="{9D8B030D-6E8A-4147-A177-3AD203B41FA5}">
                      <a16:colId xmlns:a16="http://schemas.microsoft.com/office/drawing/2014/main" val="1190061112"/>
                    </a:ext>
                  </a:extLst>
                </a:gridCol>
                <a:gridCol w="1887563">
                  <a:extLst>
                    <a:ext uri="{9D8B030D-6E8A-4147-A177-3AD203B41FA5}">
                      <a16:colId xmlns:a16="http://schemas.microsoft.com/office/drawing/2014/main" val="3469305604"/>
                    </a:ext>
                  </a:extLst>
                </a:gridCol>
                <a:gridCol w="1546437">
                  <a:extLst>
                    <a:ext uri="{9D8B030D-6E8A-4147-A177-3AD203B41FA5}">
                      <a16:colId xmlns:a16="http://schemas.microsoft.com/office/drawing/2014/main" val="3853106642"/>
                    </a:ext>
                  </a:extLst>
                </a:gridCol>
                <a:gridCol w="1546437">
                  <a:extLst>
                    <a:ext uri="{9D8B030D-6E8A-4147-A177-3AD203B41FA5}">
                      <a16:colId xmlns:a16="http://schemas.microsoft.com/office/drawing/2014/main" val="1601472594"/>
                    </a:ext>
                  </a:extLst>
                </a:gridCol>
              </a:tblGrid>
              <a:tr h="823439">
                <a:tc>
                  <a:txBody>
                    <a:bodyPr/>
                    <a:lstStyle/>
                    <a:p>
                      <a:pPr algn="ctr"/>
                      <a:r>
                        <a:rPr lang="en-US" sz="1600" dirty="0">
                          <a:solidFill>
                            <a:schemeClr val="tx1"/>
                          </a:solidFill>
                        </a:rPr>
                        <a:t>No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Title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Author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Journal Name &amp; Year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Methodology Adapted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Key Findings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solidFill>
                            <a:schemeClr val="tx1"/>
                          </a:solidFill>
                        </a:rPr>
                        <a:t>Gaps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7051210"/>
                  </a:ext>
                </a:extLst>
              </a:tr>
              <a:tr h="983767">
                <a:tc>
                  <a:txBody>
                    <a:bodyPr/>
                    <a:lstStyle/>
                    <a:p>
                      <a:pPr algn="ctr"/>
                      <a:endParaRPr lang="en-US" sz="1400" dirty="0"/>
                    </a:p>
                    <a:p>
                      <a:pPr algn="ctr"/>
                      <a:endParaRPr lang="en-US" sz="1400" dirty="0"/>
                    </a:p>
                    <a:p>
                      <a:pPr algn="ctr"/>
                      <a:endParaRPr lang="en-US" sz="1400" dirty="0"/>
                    </a:p>
                    <a:p>
                      <a:pPr algn="ctr"/>
                      <a:r>
                        <a:rPr lang="en-US" sz="1400"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US" sz="1400" dirty="0"/>
                    </a:p>
                    <a:p>
                      <a:pPr algn="just"/>
                      <a:r>
                        <a:rPr lang="en-US" sz="1400" dirty="0"/>
                        <a:t>Personalized Flight Recommender System Based on Link Prediction in Aviation 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t> </a:t>
                      </a:r>
                    </a:p>
                    <a:p>
                      <a:endParaRPr lang="en-US" sz="1400" dirty="0"/>
                    </a:p>
                    <a:p>
                      <a:r>
                        <a:rPr lang="en-US" sz="1400" dirty="0"/>
                        <a:t>        J. Liu et al.,</a:t>
                      </a:r>
                    </a:p>
                    <a:p>
                      <a:r>
                        <a:rPr lang="en-US" sz="1400"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IN" sz="1400" dirty="0"/>
                    </a:p>
                    <a:p>
                      <a:pPr algn="just"/>
                      <a:endParaRPr lang="en-IN" sz="1400" dirty="0"/>
                    </a:p>
                    <a:p>
                      <a:pPr algn="just"/>
                      <a:endParaRPr lang="en-IN" sz="1400" dirty="0"/>
                    </a:p>
                    <a:p>
                      <a:pPr algn="just"/>
                      <a:r>
                        <a:rPr lang="en-IN" sz="1400" dirty="0"/>
                        <a:t>            IEEE,</a:t>
                      </a:r>
                    </a:p>
                    <a:p>
                      <a:pPr algn="just"/>
                      <a:r>
                        <a:rPr lang="en-IN" sz="1400" dirty="0"/>
                        <a:t>            2020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US" sz="1400" dirty="0"/>
                    </a:p>
                    <a:p>
                      <a:pPr algn="just"/>
                      <a:r>
                        <a:rPr lang="en-US" sz="1400" dirty="0"/>
                        <a:t>Utilized link prediction techniques and graph-based algorithms to develop a personalized flight recommender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Achieved an average precision of 83.2% and recall of 81.5% in recommending flights to users..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Limited consideration of real-time flight data and lack of incorporation of additional user preferences and behaviors.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925414"/>
                  </a:ext>
                </a:extLst>
              </a:tr>
              <a:tr h="829197">
                <a:tc>
                  <a:txBody>
                    <a:bodyPr/>
                    <a:lstStyle/>
                    <a:p>
                      <a:pPr algn="ctr"/>
                      <a:endParaRPr lang="en-US" sz="1400" dirty="0"/>
                    </a:p>
                    <a:p>
                      <a:pPr algn="ctr"/>
                      <a:endParaRPr lang="en-US" sz="1400" dirty="0"/>
                    </a:p>
                    <a:p>
                      <a:pPr algn="ctr"/>
                      <a:r>
                        <a:rPr lang="en-US" sz="1400"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US" sz="1400" dirty="0"/>
                    </a:p>
                    <a:p>
                      <a:pPr algn="just"/>
                      <a:endParaRPr lang="en-US" sz="1400" dirty="0"/>
                    </a:p>
                    <a:p>
                      <a:pPr algn="just"/>
                      <a:r>
                        <a:rPr lang="en-US" sz="1400" dirty="0"/>
                        <a:t>Term Arrival Delay Time Prediction in Freight Rail Operations Using Data-Driven Models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 S. Wang et al.,</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endParaRPr lang="en-IN" sz="1400" dirty="0"/>
                    </a:p>
                    <a:p>
                      <a:pPr algn="just"/>
                      <a:r>
                        <a:rPr lang="en-IN" sz="1400" dirty="0"/>
                        <a:t>Transportation Research Record, 2019.</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 Utilized data-driven models, including ARIMA, LSTM, and GRU, to predict terminal arrival delay times in freight rail operations.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 mean absolute error of 2.37 hours and a mean squared error of 10.51 hours in predicting arrival delay times.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 Limited consideration of external factors, such as weather and traffic conditions.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88357853"/>
                  </a:ext>
                </a:extLst>
              </a:tr>
              <a:tr h="1056698">
                <a:tc>
                  <a:txBody>
                    <a:bodyPr/>
                    <a:lstStyle/>
                    <a:p>
                      <a:pPr algn="ctr"/>
                      <a:endParaRPr lang="en-US" sz="1400" dirty="0"/>
                    </a:p>
                    <a:p>
                      <a:pPr algn="ctr"/>
                      <a:endParaRPr lang="en-US" sz="1400" dirty="0"/>
                    </a:p>
                    <a:p>
                      <a:pPr algn="ctr"/>
                      <a:r>
                        <a:rPr lang="en-US" sz="1400" dirty="0"/>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Prediction of flight delay using deep operator network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dirty="0"/>
                        <a:t> Y. Zhang et al., </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400" dirty="0"/>
                    </a:p>
                    <a:p>
                      <a:r>
                        <a:rPr lang="en-IN" sz="1400" dirty="0"/>
                        <a:t>IEEE </a:t>
                      </a:r>
                    </a:p>
                    <a:p>
                      <a:r>
                        <a:rPr lang="en-IN" sz="1400" dirty="0"/>
                        <a:t>2020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Utilized Deep Operator Network (DON) to predict flight delays by learning complex relationships between flight-related factors.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mean absolute error of 12.5 minutes.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dirty="0"/>
                        <a:t>Limited interpretability of the DON model and lack of consideration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36231"/>
                  </a:ext>
                </a:extLst>
              </a:tr>
            </a:tbl>
          </a:graphicData>
        </a:graphic>
      </p:graphicFrame>
    </p:spTree>
    <p:extLst>
      <p:ext uri="{BB962C8B-B14F-4D97-AF65-F5344CB8AC3E}">
        <p14:creationId xmlns:p14="http://schemas.microsoft.com/office/powerpoint/2010/main" val="2589204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normAutofit/>
          </a:bodyPr>
          <a:lstStyle/>
          <a:p>
            <a:pPr algn="ctr"/>
            <a:r>
              <a:rPr lang="en-US" b="1" dirty="0">
                <a:latin typeface="Times New Roman" panose="02020603050405020304" pitchFamily="18" charset="0"/>
                <a:cs typeface="Times New Roman" panose="02020603050405020304" pitchFamily="18" charset="0"/>
              </a:rPr>
              <a:t>LITERATURE SURVEY</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2514962F-1F66-4051-A694-44025EBB7EC2}"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6</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3E8CACDC-CE1B-448A-5D5F-BF4D715F95AE}"/>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Times New Roman" panose="02020603050405020304" pitchFamily="18" charset="0"/>
              <a:cs typeface="Times New Roman" panose="02020603050405020304" pitchFamily="18" charset="0"/>
            </a:endParaRPr>
          </a:p>
        </p:txBody>
      </p:sp>
      <p:sp>
        <p:nvSpPr>
          <p:cNvPr id="11" name="Content Placeholder 2">
            <a:extLst>
              <a:ext uri="{FF2B5EF4-FFF2-40B4-BE49-F238E27FC236}">
                <a16:creationId xmlns:a16="http://schemas.microsoft.com/office/drawing/2014/main" id="{DE75E837-80F2-2F7E-EE44-1C3B3BA219D3}"/>
              </a:ext>
            </a:extLst>
          </p:cNvPr>
          <p:cNvSpPr txBox="1">
            <a:spLocks/>
          </p:cNvSpPr>
          <p:nvPr/>
        </p:nvSpPr>
        <p:spPr>
          <a:xfrm>
            <a:off x="990600" y="1470455"/>
            <a:ext cx="10515600" cy="48589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atin typeface="Times New Roman" panose="02020603050405020304" pitchFamily="18" charset="0"/>
                <a:cs typeface="Times New Roman" panose="02020603050405020304" pitchFamily="18" charset="0"/>
              </a:rPr>
              <a:t>Traditional Statistical Models</a:t>
            </a:r>
            <a:r>
              <a:rPr lang="en-US" dirty="0">
                <a:latin typeface="Times New Roman" panose="02020603050405020304" pitchFamily="18" charset="0"/>
                <a:cs typeface="Times New Roman" panose="02020603050405020304" pitchFamily="18" charset="0"/>
              </a:rPr>
              <a:t>:</a:t>
            </a:r>
          </a:p>
          <a:p>
            <a:pPr algn="just">
              <a:lnSpc>
                <a:spcPct val="1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Linear regression and classical statistical models have been widely used for airline delay prediction, using real-time historical data.</a:t>
            </a:r>
          </a:p>
          <a:p>
            <a:pPr algn="just">
              <a:lnSpc>
                <a:spcPct val="10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These approaches face limitations in accuracy due to large dataset</a:t>
            </a:r>
          </a:p>
          <a:p>
            <a:pPr marL="0" indent="0">
              <a:lnSpc>
                <a:spcPct val="100000"/>
              </a:lnSpc>
              <a:buNone/>
            </a:pPr>
            <a:r>
              <a:rPr lang="en-IN" b="1" dirty="0">
                <a:latin typeface="Times New Roman" panose="02020603050405020304" pitchFamily="18" charset="0"/>
                <a:cs typeface="Times New Roman" panose="02020603050405020304" pitchFamily="18" charset="0"/>
              </a:rPr>
              <a:t>Machine Learning Techniques</a:t>
            </a:r>
            <a:r>
              <a:rPr lang="en-IN" dirty="0">
                <a:latin typeface="Times New Roman" panose="02020603050405020304" pitchFamily="18" charset="0"/>
                <a:cs typeface="Times New Roman" panose="02020603050405020304" pitchFamily="18" charset="0"/>
              </a:rPr>
              <a:t>:</a:t>
            </a:r>
          </a:p>
          <a:p>
            <a:pPr algn="just">
              <a:lnSpc>
                <a:spcPct val="100000"/>
              </a:lnSpc>
            </a:pPr>
            <a:r>
              <a:rPr lang="en-US" sz="2400" dirty="0">
                <a:latin typeface="Times New Roman" panose="02020603050405020304" pitchFamily="18" charset="0"/>
                <a:cs typeface="Times New Roman" panose="02020603050405020304" pitchFamily="18" charset="0"/>
              </a:rPr>
              <a:t>More recent studies have employed machine learning models like Support Vector Machines (SVMs) and Random Forests to enhance prediction accuracy.</a:t>
            </a:r>
          </a:p>
          <a:p>
            <a:pPr algn="just">
              <a:lnSpc>
                <a:spcPct val="100000"/>
              </a:lnSpc>
            </a:pPr>
            <a:r>
              <a:rPr lang="en-US" sz="2400" dirty="0">
                <a:latin typeface="Times New Roman" panose="02020603050405020304" pitchFamily="18" charset="0"/>
                <a:cs typeface="Times New Roman" panose="02020603050405020304" pitchFamily="18" charset="0"/>
              </a:rPr>
              <a:t>While these models outperform traditional methods, they often struggle with overfitting and require extensive feature engineering.</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6583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4BA6E4-F8BD-7B51-0AE2-858B629343CC}"/>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40C61B36-16B0-13A1-0B21-AF21DE7B469E}"/>
              </a:ext>
            </a:extLst>
          </p:cNvPr>
          <p:cNvSpPr>
            <a:spLocks noGrp="1"/>
          </p:cNvSpPr>
          <p:nvPr>
            <p:ph type="title"/>
          </p:nvPr>
        </p:nvSpPr>
        <p:spPr>
          <a:xfrm>
            <a:off x="1180618" y="365125"/>
            <a:ext cx="10173182" cy="1128009"/>
          </a:xfrm>
        </p:spPr>
        <p:txBody>
          <a:bodyPr>
            <a:normAutofit/>
          </a:bodyPr>
          <a:lstStyle/>
          <a:p>
            <a:pPr algn="ctr"/>
            <a:r>
              <a:rPr lang="en-US" b="1" dirty="0">
                <a:latin typeface="Times New Roman" panose="02020603050405020304" pitchFamily="18" charset="0"/>
                <a:cs typeface="Times New Roman" panose="02020603050405020304" pitchFamily="18" charset="0"/>
              </a:rPr>
              <a:t>LITERATURE SURVEY</a:t>
            </a:r>
          </a:p>
        </p:txBody>
      </p:sp>
      <p:sp>
        <p:nvSpPr>
          <p:cNvPr id="5" name="Date Placeholder 4">
            <a:extLst>
              <a:ext uri="{FF2B5EF4-FFF2-40B4-BE49-F238E27FC236}">
                <a16:creationId xmlns:a16="http://schemas.microsoft.com/office/drawing/2014/main" id="{E35780BE-DB04-C47C-0758-05F8FF5CAC7E}"/>
              </a:ext>
            </a:extLst>
          </p:cNvPr>
          <p:cNvSpPr>
            <a:spLocks noGrp="1"/>
          </p:cNvSpPr>
          <p:nvPr>
            <p:ph type="dt" sz="half" idx="10"/>
          </p:nvPr>
        </p:nvSpPr>
        <p:spPr/>
        <p:txBody>
          <a:bodyPr/>
          <a:lstStyle/>
          <a:p>
            <a:fld id="{2514962F-1F66-4051-A694-44025EBB7EC2}"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9BB03DA5-9735-EBFC-6617-ED56D152EF3E}"/>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9226E086-69FD-FC62-A14D-33D6BBBF503C}"/>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7</a:t>
            </a:fld>
            <a:endParaRPr lang="en-US">
              <a:latin typeface="Times New Roman" panose="02020603050405020304" pitchFamily="18" charset="0"/>
              <a:cs typeface="Times New Roman" panose="02020603050405020304" pitchFamily="18" charset="0"/>
            </a:endParaRPr>
          </a:p>
        </p:txBody>
      </p:sp>
      <p:sp>
        <p:nvSpPr>
          <p:cNvPr id="10" name="Content Placeholder 8">
            <a:extLst>
              <a:ext uri="{FF2B5EF4-FFF2-40B4-BE49-F238E27FC236}">
                <a16:creationId xmlns:a16="http://schemas.microsoft.com/office/drawing/2014/main" id="{0FF64AA1-3FAD-D4D5-B5F1-470B492ACDB2}"/>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latin typeface="Times New Roman" panose="02020603050405020304" pitchFamily="18" charset="0"/>
              <a:cs typeface="Times New Roman" panose="02020603050405020304" pitchFamily="18" charset="0"/>
            </a:endParaRPr>
          </a:p>
        </p:txBody>
      </p:sp>
      <p:sp>
        <p:nvSpPr>
          <p:cNvPr id="11" name="Content Placeholder 2">
            <a:extLst>
              <a:ext uri="{FF2B5EF4-FFF2-40B4-BE49-F238E27FC236}">
                <a16:creationId xmlns:a16="http://schemas.microsoft.com/office/drawing/2014/main" id="{F34B640E-086F-8434-7598-0C42DF74ACF9}"/>
              </a:ext>
            </a:extLst>
          </p:cNvPr>
          <p:cNvSpPr txBox="1">
            <a:spLocks/>
          </p:cNvSpPr>
          <p:nvPr/>
        </p:nvSpPr>
        <p:spPr>
          <a:xfrm>
            <a:off x="898849" y="1377149"/>
            <a:ext cx="10607351" cy="48589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IN" b="1" dirty="0">
                <a:latin typeface="Times New Roman" panose="02020603050405020304" pitchFamily="18" charset="0"/>
                <a:cs typeface="Times New Roman" panose="02020603050405020304" pitchFamily="18" charset="0"/>
              </a:rPr>
              <a:t>Deep Learning Applications</a:t>
            </a:r>
            <a:r>
              <a:rPr lang="en-IN" dirty="0">
                <a:latin typeface="Times New Roman" panose="02020603050405020304" pitchFamily="18" charset="0"/>
                <a:cs typeface="Times New Roman" panose="02020603050405020304" pitchFamily="18" charset="0"/>
              </a:rPr>
              <a:t>:</a:t>
            </a:r>
          </a:p>
          <a:p>
            <a:pPr algn="just"/>
            <a:r>
              <a:rPr lang="en-US" sz="2400" dirty="0">
                <a:latin typeface="Times New Roman" panose="02020603050405020304" pitchFamily="18" charset="0"/>
                <a:cs typeface="Times New Roman" panose="02020603050405020304" pitchFamily="18" charset="0"/>
              </a:rPr>
              <a:t>Emerging deep learning frameworks leverage neural networks to automatically extract relevant features from large datasets.</a:t>
            </a:r>
          </a:p>
          <a:p>
            <a:pPr algn="just"/>
            <a:r>
              <a:rPr lang="en-US" sz="2400" dirty="0">
                <a:latin typeface="Times New Roman" panose="02020603050405020304" pitchFamily="18" charset="0"/>
                <a:cs typeface="Times New Roman" panose="02020603050405020304" pitchFamily="18" charset="0"/>
              </a:rPr>
              <a:t>These approaches demonstrate significant improvements in accuracy, adaptability, and scalability compared to traditional models.</a:t>
            </a:r>
          </a:p>
          <a:p>
            <a:pPr marL="0" indent="0" algn="just">
              <a:lnSpc>
                <a:spcPct val="100000"/>
              </a:lnSpc>
              <a:buNone/>
            </a:pPr>
            <a:r>
              <a:rPr lang="en-IN" b="1" dirty="0">
                <a:latin typeface="Times New Roman" panose="02020603050405020304" pitchFamily="18" charset="0"/>
                <a:cs typeface="Times New Roman" panose="02020603050405020304" pitchFamily="18" charset="0"/>
              </a:rPr>
              <a:t>Gaps in Existing Research</a:t>
            </a:r>
            <a:r>
              <a:rPr lang="en-IN" dirty="0">
                <a:latin typeface="Times New Roman" panose="02020603050405020304" pitchFamily="18" charset="0"/>
                <a:cs typeface="Times New Roman" panose="02020603050405020304" pitchFamily="18" charset="0"/>
              </a:rPr>
              <a:t>:</a:t>
            </a:r>
          </a:p>
          <a:p>
            <a:pPr algn="just"/>
            <a:r>
              <a:rPr lang="en-US" sz="2400" dirty="0">
                <a:latin typeface="Times New Roman" panose="02020603050405020304" pitchFamily="18" charset="0"/>
                <a:cs typeface="Times New Roman" panose="02020603050405020304" pitchFamily="18" charset="0"/>
              </a:rPr>
              <a:t> Limited consideration of real-time data: Most studies rely on historical data, neglecting the importance of real-time information in predicting flight delays. </a:t>
            </a:r>
          </a:p>
          <a:p>
            <a:pPr algn="just"/>
            <a:r>
              <a:rPr lang="en-US" sz="2400" dirty="0">
                <a:latin typeface="Times New Roman" panose="02020603050405020304" pitchFamily="18" charset="0"/>
                <a:cs typeface="Times New Roman" panose="02020603050405020304" pitchFamily="18" charset="0"/>
              </a:rPr>
              <a:t>Many machine learning models are complex and difficult to interpret, making it challenging to understand the relationships between variables.</a:t>
            </a:r>
          </a:p>
        </p:txBody>
      </p:sp>
    </p:spTree>
    <p:extLst>
      <p:ext uri="{BB962C8B-B14F-4D97-AF65-F5344CB8AC3E}">
        <p14:creationId xmlns:p14="http://schemas.microsoft.com/office/powerpoint/2010/main" val="3593775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RESEARCH GAPS</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199" y="1573699"/>
            <a:ext cx="10610461" cy="4351338"/>
          </a:xfrm>
        </p:spPr>
        <p:txBody>
          <a:bodyPr>
            <a:normAutofit/>
          </a:bodyPr>
          <a:lstStyle/>
          <a:p>
            <a:pPr algn="just"/>
            <a:r>
              <a:rPr lang="en-US" dirty="0">
                <a:latin typeface="Times New Roman" panose="02020603050405020304" pitchFamily="18" charset="0"/>
                <a:cs typeface="Times New Roman" panose="02020603050405020304" pitchFamily="18" charset="0"/>
              </a:rPr>
              <a:t> Limited consideration of data quality and reliability: Existing research often overlooks the data quality and reliability issues that can impact model performance and accuracy. Many models are not tested on a wide variety of people or real-world situations, which raises questions about their reliability.</a:t>
            </a:r>
          </a:p>
          <a:p>
            <a:pPr algn="just"/>
            <a:r>
              <a:rPr lang="en-US" dirty="0">
                <a:latin typeface="Times New Roman" panose="02020603050405020304" pitchFamily="18" charset="0"/>
                <a:cs typeface="Times New Roman" panose="02020603050405020304" pitchFamily="18" charset="0"/>
              </a:rPr>
              <a:t>Existing models often rely on batch processing and fail to incorporate real-time monitoring and updating.</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8861BA7F-A371-40B4-833D-5B10E62AD0F8}"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8</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168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45DB3B1-7702-A34D-B15A-E964B95D6FB5}"/>
              </a:ext>
            </a:extLst>
          </p:cNvPr>
          <p:cNvSpPr>
            <a:spLocks noGrp="1"/>
          </p:cNvSpPr>
          <p:nvPr>
            <p:ph type="title"/>
          </p:nvPr>
        </p:nvSpPr>
        <p:spPr>
          <a:xfrm>
            <a:off x="1180618" y="365125"/>
            <a:ext cx="10173182" cy="1128009"/>
          </a:xfrm>
        </p:spPr>
        <p:txBody>
          <a:bodyPr/>
          <a:lstStyle/>
          <a:p>
            <a:pPr algn="ctr"/>
            <a:r>
              <a:rPr lang="en-US" b="1" dirty="0">
                <a:latin typeface="Times New Roman" panose="02020603050405020304" pitchFamily="18" charset="0"/>
                <a:cs typeface="Times New Roman" panose="02020603050405020304" pitchFamily="18" charset="0"/>
              </a:rPr>
              <a:t>PROBLEM STATEMENT</a:t>
            </a:r>
          </a:p>
        </p:txBody>
      </p:sp>
      <p:sp>
        <p:nvSpPr>
          <p:cNvPr id="9" name="Content Placeholder 8">
            <a:extLst>
              <a:ext uri="{FF2B5EF4-FFF2-40B4-BE49-F238E27FC236}">
                <a16:creationId xmlns:a16="http://schemas.microsoft.com/office/drawing/2014/main" id="{0BAA4F36-AB00-F2C4-B47F-6381355DE604}"/>
              </a:ext>
            </a:extLst>
          </p:cNvPr>
          <p:cNvSpPr>
            <a:spLocks noGrp="1"/>
          </p:cNvSpPr>
          <p:nvPr>
            <p:ph idx="1"/>
          </p:nvPr>
        </p:nvSpPr>
        <p:spPr>
          <a:xfrm>
            <a:off x="838200" y="1937592"/>
            <a:ext cx="10515600" cy="4351338"/>
          </a:xfrm>
        </p:spPr>
        <p:txBody>
          <a:bodyPr>
            <a:normAutofit/>
          </a:bodyPr>
          <a:lstStyle/>
          <a:p>
            <a:pPr marL="0" indent="0" algn="just">
              <a:lnSpc>
                <a:spcPct val="100000"/>
              </a:lnSpc>
              <a:buNone/>
            </a:pPr>
            <a:r>
              <a:rPr lang="en-US" dirty="0">
                <a:latin typeface="Times New Roman" panose="02020603050405020304" pitchFamily="18" charset="0"/>
                <a:cs typeface="Times New Roman" panose="02020603050405020304" pitchFamily="18" charset="0"/>
              </a:rPr>
              <a:t>Flight delays are a significant challenge for airlines, causing customer dissatisfaction and operational inefficiencies. Accurately predicting delays is complex due to high-dimensional data and numerous influencing factors like weather, traffic, and scheduling. Existing methods often lack the precision needed for real-time decision-making. This project aims to leverage machine learning models to enhance the accuracy and reliability of flight delay predictions, thereby improving airline operations and passenger experience.</a:t>
            </a:r>
          </a:p>
        </p:txBody>
      </p:sp>
      <p:sp>
        <p:nvSpPr>
          <p:cNvPr id="5" name="Date Placeholder 4">
            <a:extLst>
              <a:ext uri="{FF2B5EF4-FFF2-40B4-BE49-F238E27FC236}">
                <a16:creationId xmlns:a16="http://schemas.microsoft.com/office/drawing/2014/main" id="{BD5C2420-26C9-65B4-41BA-D5CA69721C05}"/>
              </a:ext>
            </a:extLst>
          </p:cNvPr>
          <p:cNvSpPr>
            <a:spLocks noGrp="1"/>
          </p:cNvSpPr>
          <p:nvPr>
            <p:ph type="dt" sz="half" idx="10"/>
          </p:nvPr>
        </p:nvSpPr>
        <p:spPr/>
        <p:txBody>
          <a:bodyPr/>
          <a:lstStyle/>
          <a:p>
            <a:fld id="{CFBDFE2C-0A16-4F5C-A88F-D69DAFFEC2DA}" type="datetime1">
              <a:rPr lang="en-IN" smtClean="0">
                <a:latin typeface="Times New Roman" panose="02020603050405020304" pitchFamily="18" charset="0"/>
                <a:cs typeface="Times New Roman" panose="02020603050405020304" pitchFamily="18" charset="0"/>
              </a:rPr>
              <a:t>18-03-2025</a:t>
            </a:fld>
            <a:endParaRPr lang="en-US">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AE9B4454-96E6-70D8-1440-2142487397DF}"/>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Review No.         Batch No. DB2          Department of CSE</a:t>
            </a:r>
          </a:p>
        </p:txBody>
      </p:sp>
      <p:sp>
        <p:nvSpPr>
          <p:cNvPr id="7" name="Slide Number Placeholder 6">
            <a:extLst>
              <a:ext uri="{FF2B5EF4-FFF2-40B4-BE49-F238E27FC236}">
                <a16:creationId xmlns:a16="http://schemas.microsoft.com/office/drawing/2014/main" id="{5F827BAA-7E22-F268-D9DC-5E17D9155237}"/>
              </a:ext>
            </a:extLst>
          </p:cNvPr>
          <p:cNvSpPr>
            <a:spLocks noGrp="1"/>
          </p:cNvSpPr>
          <p:nvPr>
            <p:ph type="sldNum" sz="quarter" idx="12"/>
          </p:nvPr>
        </p:nvSpPr>
        <p:spPr/>
        <p:txBody>
          <a:bodyPr/>
          <a:lstStyle/>
          <a:p>
            <a:fld id="{B961B71F-4B40-8942-BB88-E0F5C0B46E10}" type="slidenum">
              <a:rPr lang="en-US" smtClean="0">
                <a:latin typeface="Times New Roman" panose="02020603050405020304" pitchFamily="18" charset="0"/>
                <a:cs typeface="Times New Roman" panose="02020603050405020304" pitchFamily="18" charset="0"/>
              </a:rPr>
              <a:t>9</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97380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1995</TotalTime>
  <Words>2010</Words>
  <Application>Microsoft Office PowerPoint</Application>
  <PresentationFormat>Widescreen</PresentationFormat>
  <Paragraphs>269</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NimbusRomNo9L-Regu</vt:lpstr>
      <vt:lpstr>Times New Roman</vt:lpstr>
      <vt:lpstr>Wingdings</vt:lpstr>
      <vt:lpstr>Office Theme</vt:lpstr>
      <vt:lpstr>PowerPoint Presentation</vt:lpstr>
      <vt:lpstr>OUTLINE</vt:lpstr>
      <vt:lpstr>ABSTRACT</vt:lpstr>
      <vt:lpstr>LITERATURE SURVEY</vt:lpstr>
      <vt:lpstr>PowerPoint Presentation</vt:lpstr>
      <vt:lpstr>LITERATURE SURVEY</vt:lpstr>
      <vt:lpstr>LITERATURE SURVEY</vt:lpstr>
      <vt:lpstr>RESEARCH GAPS</vt:lpstr>
      <vt:lpstr>PROBLEM STATEMENT</vt:lpstr>
      <vt:lpstr>OBJECTIVES</vt:lpstr>
      <vt:lpstr>BLOCK DIAGRAM OR FLOW DIAGRAM</vt:lpstr>
      <vt:lpstr>METHODOLOGY</vt:lpstr>
      <vt:lpstr>                 System Requirements </vt:lpstr>
      <vt:lpstr>               RESULTS &amp; ANALYSIS </vt:lpstr>
      <vt:lpstr>                       Output screens</vt:lpstr>
      <vt:lpstr>                               Prediction</vt:lpstr>
      <vt:lpstr>                                  Result</vt:lpstr>
      <vt:lpstr>            Prediction table &amp; Flowchart</vt:lpstr>
      <vt:lpstr>      CONCLUSION &amp; FUTURE SCOPE </vt:lpstr>
      <vt:lpstr>                       REFERENCES</vt:lpstr>
      <vt:lpstr>                        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INSTRUCTIONS</dc:title>
  <dc:creator>admin</dc:creator>
  <cp:lastModifiedBy>naveen kode</cp:lastModifiedBy>
  <cp:revision>19</cp:revision>
  <dcterms:created xsi:type="dcterms:W3CDTF">2023-12-22T11:34:02Z</dcterms:created>
  <dcterms:modified xsi:type="dcterms:W3CDTF">2025-03-18T16:04:20Z</dcterms:modified>
</cp:coreProperties>
</file>

<file path=docProps/thumbnail.jpeg>
</file>